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43"/>
  </p:notesMasterIdLst>
  <p:sldIdLst>
    <p:sldId id="299" r:id="rId2"/>
    <p:sldId id="319" r:id="rId3"/>
    <p:sldId id="300" r:id="rId4"/>
    <p:sldId id="301" r:id="rId5"/>
    <p:sldId id="302" r:id="rId6"/>
    <p:sldId id="313" r:id="rId7"/>
    <p:sldId id="317" r:id="rId8"/>
    <p:sldId id="303" r:id="rId9"/>
    <p:sldId id="304" r:id="rId10"/>
    <p:sldId id="305" r:id="rId11"/>
    <p:sldId id="306" r:id="rId12"/>
    <p:sldId id="307" r:id="rId13"/>
    <p:sldId id="315" r:id="rId14"/>
    <p:sldId id="309" r:id="rId15"/>
    <p:sldId id="310" r:id="rId16"/>
    <p:sldId id="311" r:id="rId17"/>
    <p:sldId id="276" r:id="rId18"/>
    <p:sldId id="278" r:id="rId19"/>
    <p:sldId id="280" r:id="rId20"/>
    <p:sldId id="288" r:id="rId21"/>
    <p:sldId id="289" r:id="rId22"/>
    <p:sldId id="292" r:id="rId23"/>
    <p:sldId id="316" r:id="rId24"/>
    <p:sldId id="314" r:id="rId25"/>
    <p:sldId id="294" r:id="rId26"/>
    <p:sldId id="312" r:id="rId27"/>
    <p:sldId id="296" r:id="rId28"/>
    <p:sldId id="297" r:id="rId29"/>
    <p:sldId id="257" r:id="rId30"/>
    <p:sldId id="259" r:id="rId31"/>
    <p:sldId id="262" r:id="rId32"/>
    <p:sldId id="264" r:id="rId33"/>
    <p:sldId id="260" r:id="rId34"/>
    <p:sldId id="318" r:id="rId35"/>
    <p:sldId id="267" r:id="rId36"/>
    <p:sldId id="268" r:id="rId37"/>
    <p:sldId id="269" r:id="rId38"/>
    <p:sldId id="272" r:id="rId39"/>
    <p:sldId id="273" r:id="rId40"/>
    <p:sldId id="274" r:id="rId41"/>
    <p:sldId id="320" r:id="rId42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09" autoAdjust="0"/>
    <p:restoredTop sz="94660"/>
  </p:normalViewPr>
  <p:slideViewPr>
    <p:cSldViewPr>
      <p:cViewPr>
        <p:scale>
          <a:sx n="66" d="100"/>
          <a:sy n="66" d="100"/>
        </p:scale>
        <p:origin x="-1434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A25FCE-5D20-4B35-8B05-404F6C628081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05C556-4AC7-42C5-8D48-5A65FC94709F}">
      <dgm:prSet phldrT="[Texto]"/>
      <dgm:spPr/>
      <dgm:t>
        <a:bodyPr/>
        <a:lstStyle/>
        <a:p>
          <a:r>
            <a:rPr lang="pt-PT" dirty="0" smtClean="0"/>
            <a:t>Criatividade e compromisso</a:t>
          </a:r>
          <a:endParaRPr lang="en-US" dirty="0"/>
        </a:p>
      </dgm:t>
    </dgm:pt>
    <dgm:pt modelId="{7EE34D3B-6433-46AD-81F8-F48CCF4678BB}" type="parTrans" cxnId="{E30DFDBD-BFDC-43E7-8965-009B353E7971}">
      <dgm:prSet/>
      <dgm:spPr/>
      <dgm:t>
        <a:bodyPr/>
        <a:lstStyle/>
        <a:p>
          <a:endParaRPr lang="en-US"/>
        </a:p>
      </dgm:t>
    </dgm:pt>
    <dgm:pt modelId="{98B5A1BA-021C-4DB0-84B2-1201B1248A7A}" type="sibTrans" cxnId="{E30DFDBD-BFDC-43E7-8965-009B353E7971}">
      <dgm:prSet/>
      <dgm:spPr/>
      <dgm:t>
        <a:bodyPr/>
        <a:lstStyle/>
        <a:p>
          <a:endParaRPr lang="en-US"/>
        </a:p>
      </dgm:t>
    </dgm:pt>
    <dgm:pt modelId="{D63973EF-7C1B-4D59-A690-B2769FA35FCE}">
      <dgm:prSet phldrT="[Texto]"/>
      <dgm:spPr/>
      <dgm:t>
        <a:bodyPr/>
        <a:lstStyle/>
        <a:p>
          <a:r>
            <a:rPr lang="pt-PT" dirty="0" smtClean="0"/>
            <a:t>Menor Turnover</a:t>
          </a:r>
          <a:endParaRPr lang="en-US" dirty="0"/>
        </a:p>
      </dgm:t>
    </dgm:pt>
    <dgm:pt modelId="{75BC2E9E-6096-4094-BFDA-4883076FF7E7}" type="parTrans" cxnId="{9CFFE993-21BB-40BD-A4D9-E53BF814CAE6}">
      <dgm:prSet/>
      <dgm:spPr/>
      <dgm:t>
        <a:bodyPr/>
        <a:lstStyle/>
        <a:p>
          <a:endParaRPr lang="en-US"/>
        </a:p>
      </dgm:t>
    </dgm:pt>
    <dgm:pt modelId="{0E21EB55-7378-4754-BA3C-5A72786E1F53}" type="sibTrans" cxnId="{9CFFE993-21BB-40BD-A4D9-E53BF814CAE6}">
      <dgm:prSet/>
      <dgm:spPr/>
      <dgm:t>
        <a:bodyPr/>
        <a:lstStyle/>
        <a:p>
          <a:endParaRPr lang="en-US"/>
        </a:p>
      </dgm:t>
    </dgm:pt>
    <dgm:pt modelId="{A2FC9F35-809A-45BA-8690-B184D9B33B11}">
      <dgm:prSet phldrT="[Texto]"/>
      <dgm:spPr/>
      <dgm:t>
        <a:bodyPr/>
        <a:lstStyle/>
        <a:p>
          <a:r>
            <a:rPr lang="pt-PT" dirty="0" smtClean="0"/>
            <a:t>Melhora a comunicação e reduz o conflito</a:t>
          </a:r>
          <a:endParaRPr lang="en-US" dirty="0"/>
        </a:p>
      </dgm:t>
    </dgm:pt>
    <dgm:pt modelId="{28DB515F-62E7-491D-823E-BAAF0151340F}" type="parTrans" cxnId="{64CDBAE2-6D03-419F-BFE3-B61890604EDA}">
      <dgm:prSet/>
      <dgm:spPr/>
      <dgm:t>
        <a:bodyPr/>
        <a:lstStyle/>
        <a:p>
          <a:endParaRPr lang="en-US"/>
        </a:p>
      </dgm:t>
    </dgm:pt>
    <dgm:pt modelId="{F652CB19-C1FE-418F-BAF4-0F0EC2E84A8B}" type="sibTrans" cxnId="{64CDBAE2-6D03-419F-BFE3-B61890604EDA}">
      <dgm:prSet/>
      <dgm:spPr/>
      <dgm:t>
        <a:bodyPr/>
        <a:lstStyle/>
        <a:p>
          <a:endParaRPr lang="en-US"/>
        </a:p>
      </dgm:t>
    </dgm:pt>
    <dgm:pt modelId="{E7F506D4-8301-4C2F-941A-893D8E0AAE51}">
      <dgm:prSet phldrT="[Texto]"/>
      <dgm:spPr/>
      <dgm:t>
        <a:bodyPr/>
        <a:lstStyle/>
        <a:p>
          <a:r>
            <a:rPr lang="pt-PT" dirty="0" smtClean="0"/>
            <a:t>Lucro </a:t>
          </a:r>
          <a:endParaRPr lang="en-US" dirty="0"/>
        </a:p>
      </dgm:t>
    </dgm:pt>
    <dgm:pt modelId="{21A0FD4D-AB3C-4B7F-8FBD-E945C31D798A}" type="parTrans" cxnId="{04832C05-AFE9-4DA0-8CB0-BDA03409AB15}">
      <dgm:prSet/>
      <dgm:spPr/>
      <dgm:t>
        <a:bodyPr/>
        <a:lstStyle/>
        <a:p>
          <a:endParaRPr lang="en-US"/>
        </a:p>
      </dgm:t>
    </dgm:pt>
    <dgm:pt modelId="{1E11F204-BBB7-44DD-935F-25A3B9DE30AD}" type="sibTrans" cxnId="{04832C05-AFE9-4DA0-8CB0-BDA03409AB15}">
      <dgm:prSet/>
      <dgm:spPr/>
      <dgm:t>
        <a:bodyPr/>
        <a:lstStyle/>
        <a:p>
          <a:endParaRPr lang="en-US"/>
        </a:p>
      </dgm:t>
    </dgm:pt>
    <dgm:pt modelId="{7570FA94-22A5-4803-9337-C555E3DF1D31}">
      <dgm:prSet phldrT="[Texto]" custT="1"/>
      <dgm:spPr/>
      <dgm:t>
        <a:bodyPr/>
        <a:lstStyle/>
        <a:p>
          <a:r>
            <a:rPr lang="pt-PT" sz="1200" dirty="0" smtClean="0"/>
            <a:t>Maior produtividade</a:t>
          </a:r>
          <a:endParaRPr lang="en-US" sz="1200" dirty="0"/>
        </a:p>
      </dgm:t>
    </dgm:pt>
    <dgm:pt modelId="{41CE6CD2-E7C9-417C-B655-D742532D7E8F}" type="parTrans" cxnId="{35E5B401-B20C-4FA2-992B-6DECAB2F4B16}">
      <dgm:prSet/>
      <dgm:spPr/>
      <dgm:t>
        <a:bodyPr/>
        <a:lstStyle/>
        <a:p>
          <a:endParaRPr lang="en-US"/>
        </a:p>
      </dgm:t>
    </dgm:pt>
    <dgm:pt modelId="{D557BF89-6941-41CB-ACB5-4052A9C35C3C}" type="sibTrans" cxnId="{35E5B401-B20C-4FA2-992B-6DECAB2F4B16}">
      <dgm:prSet/>
      <dgm:spPr/>
      <dgm:t>
        <a:bodyPr/>
        <a:lstStyle/>
        <a:p>
          <a:endParaRPr lang="en-US"/>
        </a:p>
      </dgm:t>
    </dgm:pt>
    <dgm:pt modelId="{AD1DD1D1-8062-4B9C-AE79-03FFC2CD9C57}" type="pres">
      <dgm:prSet presAssocID="{57A25FCE-5D20-4B35-8B05-404F6C62808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96AD2DE-BF76-49A1-AF31-01334CD3FD79}" type="pres">
      <dgm:prSet presAssocID="{7405C556-4AC7-42C5-8D48-5A65FC94709F}" presName="node" presStyleLbl="node1" presStyleIdx="0" presStyleCnt="5" custRadScaleRad="100162" custRadScaleInc="68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A185E4-4E58-441F-B9C3-63D36986A662}" type="pres">
      <dgm:prSet presAssocID="{98B5A1BA-021C-4DB0-84B2-1201B1248A7A}" presName="sibTrans" presStyleLbl="sibTrans2D1" presStyleIdx="0" presStyleCnt="5"/>
      <dgm:spPr/>
      <dgm:t>
        <a:bodyPr/>
        <a:lstStyle/>
        <a:p>
          <a:endParaRPr lang="en-US"/>
        </a:p>
      </dgm:t>
    </dgm:pt>
    <dgm:pt modelId="{45547E9B-68E2-44E6-9B96-FDC2AAC2186E}" type="pres">
      <dgm:prSet presAssocID="{98B5A1BA-021C-4DB0-84B2-1201B1248A7A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EE50036D-5F5B-44CB-8FD8-1CAF8CDAD55B}" type="pres">
      <dgm:prSet presAssocID="{D63973EF-7C1B-4D59-A690-B2769FA35FC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DB2897-DEE1-4366-8B52-5DA145891C4B}" type="pres">
      <dgm:prSet presAssocID="{0E21EB55-7378-4754-BA3C-5A72786E1F53}" presName="sibTrans" presStyleLbl="sibTrans2D1" presStyleIdx="1" presStyleCnt="5"/>
      <dgm:spPr/>
      <dgm:t>
        <a:bodyPr/>
        <a:lstStyle/>
        <a:p>
          <a:endParaRPr lang="en-US"/>
        </a:p>
      </dgm:t>
    </dgm:pt>
    <dgm:pt modelId="{4202A5BA-4C46-4B25-911B-7F73DAE1AFEF}" type="pres">
      <dgm:prSet presAssocID="{0E21EB55-7378-4754-BA3C-5A72786E1F53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7E002E65-907B-4706-AA6D-0D38C7BD3AD4}" type="pres">
      <dgm:prSet presAssocID="{A2FC9F35-809A-45BA-8690-B184D9B33B1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337FA2-6D50-4FAE-9032-C5EEBABEC832}" type="pres">
      <dgm:prSet presAssocID="{F652CB19-C1FE-418F-BAF4-0F0EC2E84A8B}" presName="sibTrans" presStyleLbl="sibTrans2D1" presStyleIdx="2" presStyleCnt="5"/>
      <dgm:spPr/>
      <dgm:t>
        <a:bodyPr/>
        <a:lstStyle/>
        <a:p>
          <a:endParaRPr lang="en-US"/>
        </a:p>
      </dgm:t>
    </dgm:pt>
    <dgm:pt modelId="{CA5C50B6-3D29-4D7F-AA1A-4AEB4AC7CEE7}" type="pres">
      <dgm:prSet presAssocID="{F652CB19-C1FE-418F-BAF4-0F0EC2E84A8B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EBEABF3D-FDFD-4E62-9B98-60B95A0C6F2F}" type="pres">
      <dgm:prSet presAssocID="{E7F506D4-8301-4C2F-941A-893D8E0AAE5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8A67B4-5925-4653-A7F9-67D853848937}" type="pres">
      <dgm:prSet presAssocID="{1E11F204-BBB7-44DD-935F-25A3B9DE30AD}" presName="sibTrans" presStyleLbl="sibTrans2D1" presStyleIdx="3" presStyleCnt="5"/>
      <dgm:spPr/>
      <dgm:t>
        <a:bodyPr/>
        <a:lstStyle/>
        <a:p>
          <a:endParaRPr lang="en-US"/>
        </a:p>
      </dgm:t>
    </dgm:pt>
    <dgm:pt modelId="{69C71351-9604-4E1D-8D9B-D46B979FDE95}" type="pres">
      <dgm:prSet presAssocID="{1E11F204-BBB7-44DD-935F-25A3B9DE30AD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05CA6521-9AB2-4118-A94C-189CB418562A}" type="pres">
      <dgm:prSet presAssocID="{7570FA94-22A5-4803-9337-C555E3DF1D3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E36519-A59B-451D-84AE-1B4E5F400685}" type="pres">
      <dgm:prSet presAssocID="{D557BF89-6941-41CB-ACB5-4052A9C35C3C}" presName="sibTrans" presStyleLbl="sibTrans2D1" presStyleIdx="4" presStyleCnt="5"/>
      <dgm:spPr/>
      <dgm:t>
        <a:bodyPr/>
        <a:lstStyle/>
        <a:p>
          <a:endParaRPr lang="en-US"/>
        </a:p>
      </dgm:t>
    </dgm:pt>
    <dgm:pt modelId="{23FA2B01-1C22-411E-8982-F611B8B4FBF3}" type="pres">
      <dgm:prSet presAssocID="{D557BF89-6941-41CB-ACB5-4052A9C35C3C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A5FD8A51-2767-4462-9B4B-4E2BBAD1AFDC}" type="presOf" srcId="{D557BF89-6941-41CB-ACB5-4052A9C35C3C}" destId="{23FA2B01-1C22-411E-8982-F611B8B4FBF3}" srcOrd="1" destOrd="0" presId="urn:microsoft.com/office/officeart/2005/8/layout/cycle2"/>
    <dgm:cxn modelId="{7CD5C581-B5D5-443F-BF53-6C59AAC4301B}" type="presOf" srcId="{98B5A1BA-021C-4DB0-84B2-1201B1248A7A}" destId="{45547E9B-68E2-44E6-9B96-FDC2AAC2186E}" srcOrd="1" destOrd="0" presId="urn:microsoft.com/office/officeart/2005/8/layout/cycle2"/>
    <dgm:cxn modelId="{8649858A-9A0B-49F2-9C31-0A624C87AACE}" type="presOf" srcId="{0E21EB55-7378-4754-BA3C-5A72786E1F53}" destId="{D8DB2897-DEE1-4366-8B52-5DA145891C4B}" srcOrd="0" destOrd="0" presId="urn:microsoft.com/office/officeart/2005/8/layout/cycle2"/>
    <dgm:cxn modelId="{35E5B401-B20C-4FA2-992B-6DECAB2F4B16}" srcId="{57A25FCE-5D20-4B35-8B05-404F6C628081}" destId="{7570FA94-22A5-4803-9337-C555E3DF1D31}" srcOrd="4" destOrd="0" parTransId="{41CE6CD2-E7C9-417C-B655-D742532D7E8F}" sibTransId="{D557BF89-6941-41CB-ACB5-4052A9C35C3C}"/>
    <dgm:cxn modelId="{A6937F26-87D8-44B8-A3DF-006B8DF406C8}" type="presOf" srcId="{F652CB19-C1FE-418F-BAF4-0F0EC2E84A8B}" destId="{CA5C50B6-3D29-4D7F-AA1A-4AEB4AC7CEE7}" srcOrd="1" destOrd="0" presId="urn:microsoft.com/office/officeart/2005/8/layout/cycle2"/>
    <dgm:cxn modelId="{9CFFE993-21BB-40BD-A4D9-E53BF814CAE6}" srcId="{57A25FCE-5D20-4B35-8B05-404F6C628081}" destId="{D63973EF-7C1B-4D59-A690-B2769FA35FCE}" srcOrd="1" destOrd="0" parTransId="{75BC2E9E-6096-4094-BFDA-4883076FF7E7}" sibTransId="{0E21EB55-7378-4754-BA3C-5A72786E1F53}"/>
    <dgm:cxn modelId="{92E666E1-5E83-4278-B4FF-C4490B667041}" type="presOf" srcId="{1E11F204-BBB7-44DD-935F-25A3B9DE30AD}" destId="{8E8A67B4-5925-4653-A7F9-67D853848937}" srcOrd="0" destOrd="0" presId="urn:microsoft.com/office/officeart/2005/8/layout/cycle2"/>
    <dgm:cxn modelId="{CD6CB4F7-759F-47E2-9842-FE9AA098BB68}" type="presOf" srcId="{F652CB19-C1FE-418F-BAF4-0F0EC2E84A8B}" destId="{EB337FA2-6D50-4FAE-9032-C5EEBABEC832}" srcOrd="0" destOrd="0" presId="urn:microsoft.com/office/officeart/2005/8/layout/cycle2"/>
    <dgm:cxn modelId="{03976325-6220-49F0-A898-C42CA789F99A}" type="presOf" srcId="{A2FC9F35-809A-45BA-8690-B184D9B33B11}" destId="{7E002E65-907B-4706-AA6D-0D38C7BD3AD4}" srcOrd="0" destOrd="0" presId="urn:microsoft.com/office/officeart/2005/8/layout/cycle2"/>
    <dgm:cxn modelId="{97C63CD0-E6C6-4545-84CD-50D21C341F06}" type="presOf" srcId="{7405C556-4AC7-42C5-8D48-5A65FC94709F}" destId="{B96AD2DE-BF76-49A1-AF31-01334CD3FD79}" srcOrd="0" destOrd="0" presId="urn:microsoft.com/office/officeart/2005/8/layout/cycle2"/>
    <dgm:cxn modelId="{C591BEC1-6ADC-44BC-B31E-1A783697C29F}" type="presOf" srcId="{E7F506D4-8301-4C2F-941A-893D8E0AAE51}" destId="{EBEABF3D-FDFD-4E62-9B98-60B95A0C6F2F}" srcOrd="0" destOrd="0" presId="urn:microsoft.com/office/officeart/2005/8/layout/cycle2"/>
    <dgm:cxn modelId="{575B50AB-570C-4FA2-BD91-DCF672850FAF}" type="presOf" srcId="{1E11F204-BBB7-44DD-935F-25A3B9DE30AD}" destId="{69C71351-9604-4E1D-8D9B-D46B979FDE95}" srcOrd="1" destOrd="0" presId="urn:microsoft.com/office/officeart/2005/8/layout/cycle2"/>
    <dgm:cxn modelId="{E30DFDBD-BFDC-43E7-8965-009B353E7971}" srcId="{57A25FCE-5D20-4B35-8B05-404F6C628081}" destId="{7405C556-4AC7-42C5-8D48-5A65FC94709F}" srcOrd="0" destOrd="0" parTransId="{7EE34D3B-6433-46AD-81F8-F48CCF4678BB}" sibTransId="{98B5A1BA-021C-4DB0-84B2-1201B1248A7A}"/>
    <dgm:cxn modelId="{AEEAB9F7-DB70-470C-A6FF-6B9709D53F3C}" type="presOf" srcId="{0E21EB55-7378-4754-BA3C-5A72786E1F53}" destId="{4202A5BA-4C46-4B25-911B-7F73DAE1AFEF}" srcOrd="1" destOrd="0" presId="urn:microsoft.com/office/officeart/2005/8/layout/cycle2"/>
    <dgm:cxn modelId="{97C0C53F-F886-4268-A90C-53D678EA5BE7}" type="presOf" srcId="{D557BF89-6941-41CB-ACB5-4052A9C35C3C}" destId="{9AE36519-A59B-451D-84AE-1B4E5F400685}" srcOrd="0" destOrd="0" presId="urn:microsoft.com/office/officeart/2005/8/layout/cycle2"/>
    <dgm:cxn modelId="{26DFFF26-D764-4D06-8E1A-26C9E94E9FB3}" type="presOf" srcId="{D63973EF-7C1B-4D59-A690-B2769FA35FCE}" destId="{EE50036D-5F5B-44CB-8FD8-1CAF8CDAD55B}" srcOrd="0" destOrd="0" presId="urn:microsoft.com/office/officeart/2005/8/layout/cycle2"/>
    <dgm:cxn modelId="{E71603DB-4C4A-4B71-91A3-F75DDF9A3F07}" type="presOf" srcId="{98B5A1BA-021C-4DB0-84B2-1201B1248A7A}" destId="{11A185E4-4E58-441F-B9C3-63D36986A662}" srcOrd="0" destOrd="0" presId="urn:microsoft.com/office/officeart/2005/8/layout/cycle2"/>
    <dgm:cxn modelId="{64CDBAE2-6D03-419F-BFE3-B61890604EDA}" srcId="{57A25FCE-5D20-4B35-8B05-404F6C628081}" destId="{A2FC9F35-809A-45BA-8690-B184D9B33B11}" srcOrd="2" destOrd="0" parTransId="{28DB515F-62E7-491D-823E-BAAF0151340F}" sibTransId="{F652CB19-C1FE-418F-BAF4-0F0EC2E84A8B}"/>
    <dgm:cxn modelId="{B8EF593C-7068-4F07-B4FC-D42C2DCC78AB}" type="presOf" srcId="{7570FA94-22A5-4803-9337-C555E3DF1D31}" destId="{05CA6521-9AB2-4118-A94C-189CB418562A}" srcOrd="0" destOrd="0" presId="urn:microsoft.com/office/officeart/2005/8/layout/cycle2"/>
    <dgm:cxn modelId="{04832C05-AFE9-4DA0-8CB0-BDA03409AB15}" srcId="{57A25FCE-5D20-4B35-8B05-404F6C628081}" destId="{E7F506D4-8301-4C2F-941A-893D8E0AAE51}" srcOrd="3" destOrd="0" parTransId="{21A0FD4D-AB3C-4B7F-8FBD-E945C31D798A}" sibTransId="{1E11F204-BBB7-44DD-935F-25A3B9DE30AD}"/>
    <dgm:cxn modelId="{334D7CF7-A309-4960-BEC6-E784485EA4AA}" type="presOf" srcId="{57A25FCE-5D20-4B35-8B05-404F6C628081}" destId="{AD1DD1D1-8062-4B9C-AE79-03FFC2CD9C57}" srcOrd="0" destOrd="0" presId="urn:microsoft.com/office/officeart/2005/8/layout/cycle2"/>
    <dgm:cxn modelId="{3AF78DB4-56B0-4F54-9BD5-2BAB6E7B16B6}" type="presParOf" srcId="{AD1DD1D1-8062-4B9C-AE79-03FFC2CD9C57}" destId="{B96AD2DE-BF76-49A1-AF31-01334CD3FD79}" srcOrd="0" destOrd="0" presId="urn:microsoft.com/office/officeart/2005/8/layout/cycle2"/>
    <dgm:cxn modelId="{22CE3AD1-EE05-4021-91D3-F22E51F1FACF}" type="presParOf" srcId="{AD1DD1D1-8062-4B9C-AE79-03FFC2CD9C57}" destId="{11A185E4-4E58-441F-B9C3-63D36986A662}" srcOrd="1" destOrd="0" presId="urn:microsoft.com/office/officeart/2005/8/layout/cycle2"/>
    <dgm:cxn modelId="{08160CAC-818A-49CC-A21B-2A93C4A45F72}" type="presParOf" srcId="{11A185E4-4E58-441F-B9C3-63D36986A662}" destId="{45547E9B-68E2-44E6-9B96-FDC2AAC2186E}" srcOrd="0" destOrd="0" presId="urn:microsoft.com/office/officeart/2005/8/layout/cycle2"/>
    <dgm:cxn modelId="{2487CB5D-4348-4A8C-972E-A7317A2721E2}" type="presParOf" srcId="{AD1DD1D1-8062-4B9C-AE79-03FFC2CD9C57}" destId="{EE50036D-5F5B-44CB-8FD8-1CAF8CDAD55B}" srcOrd="2" destOrd="0" presId="urn:microsoft.com/office/officeart/2005/8/layout/cycle2"/>
    <dgm:cxn modelId="{F84BC70C-3354-4D93-AE14-D113F8236099}" type="presParOf" srcId="{AD1DD1D1-8062-4B9C-AE79-03FFC2CD9C57}" destId="{D8DB2897-DEE1-4366-8B52-5DA145891C4B}" srcOrd="3" destOrd="0" presId="urn:microsoft.com/office/officeart/2005/8/layout/cycle2"/>
    <dgm:cxn modelId="{389156A3-B8EC-46D6-A55F-C7E3FFCE3C3C}" type="presParOf" srcId="{D8DB2897-DEE1-4366-8B52-5DA145891C4B}" destId="{4202A5BA-4C46-4B25-911B-7F73DAE1AFEF}" srcOrd="0" destOrd="0" presId="urn:microsoft.com/office/officeart/2005/8/layout/cycle2"/>
    <dgm:cxn modelId="{23ED3FE3-8AD0-47F4-8C62-9D2231166306}" type="presParOf" srcId="{AD1DD1D1-8062-4B9C-AE79-03FFC2CD9C57}" destId="{7E002E65-907B-4706-AA6D-0D38C7BD3AD4}" srcOrd="4" destOrd="0" presId="urn:microsoft.com/office/officeart/2005/8/layout/cycle2"/>
    <dgm:cxn modelId="{E2D777F1-D099-4D37-8A68-DD2603D4E886}" type="presParOf" srcId="{AD1DD1D1-8062-4B9C-AE79-03FFC2CD9C57}" destId="{EB337FA2-6D50-4FAE-9032-C5EEBABEC832}" srcOrd="5" destOrd="0" presId="urn:microsoft.com/office/officeart/2005/8/layout/cycle2"/>
    <dgm:cxn modelId="{A76ED263-5720-41C8-B365-CE5A69FB2CE2}" type="presParOf" srcId="{EB337FA2-6D50-4FAE-9032-C5EEBABEC832}" destId="{CA5C50B6-3D29-4D7F-AA1A-4AEB4AC7CEE7}" srcOrd="0" destOrd="0" presId="urn:microsoft.com/office/officeart/2005/8/layout/cycle2"/>
    <dgm:cxn modelId="{D53C57BD-B3F7-4776-A26A-58CC36AD7559}" type="presParOf" srcId="{AD1DD1D1-8062-4B9C-AE79-03FFC2CD9C57}" destId="{EBEABF3D-FDFD-4E62-9B98-60B95A0C6F2F}" srcOrd="6" destOrd="0" presId="urn:microsoft.com/office/officeart/2005/8/layout/cycle2"/>
    <dgm:cxn modelId="{87BE5EE6-0AE7-4E2E-8841-9E8C566B3F75}" type="presParOf" srcId="{AD1DD1D1-8062-4B9C-AE79-03FFC2CD9C57}" destId="{8E8A67B4-5925-4653-A7F9-67D853848937}" srcOrd="7" destOrd="0" presId="urn:microsoft.com/office/officeart/2005/8/layout/cycle2"/>
    <dgm:cxn modelId="{3C647C7F-23B0-4E72-B770-2122C103248D}" type="presParOf" srcId="{8E8A67B4-5925-4653-A7F9-67D853848937}" destId="{69C71351-9604-4E1D-8D9B-D46B979FDE95}" srcOrd="0" destOrd="0" presId="urn:microsoft.com/office/officeart/2005/8/layout/cycle2"/>
    <dgm:cxn modelId="{87CE6C02-34B7-4491-BB76-ABC5889635C7}" type="presParOf" srcId="{AD1DD1D1-8062-4B9C-AE79-03FFC2CD9C57}" destId="{05CA6521-9AB2-4118-A94C-189CB418562A}" srcOrd="8" destOrd="0" presId="urn:microsoft.com/office/officeart/2005/8/layout/cycle2"/>
    <dgm:cxn modelId="{02623C28-0975-408A-B40C-CBBA7DB497AA}" type="presParOf" srcId="{AD1DD1D1-8062-4B9C-AE79-03FFC2CD9C57}" destId="{9AE36519-A59B-451D-84AE-1B4E5F400685}" srcOrd="9" destOrd="0" presId="urn:microsoft.com/office/officeart/2005/8/layout/cycle2"/>
    <dgm:cxn modelId="{45BC765D-AA2C-4987-B9BA-D90F301C0D94}" type="presParOf" srcId="{9AE36519-A59B-451D-84AE-1B4E5F400685}" destId="{23FA2B01-1C22-411E-8982-F611B8B4FBF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AC9BD5-4004-4116-B893-08D503F91630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EFFD7B00-BBAB-490B-894E-315886555C8B}">
      <dgm:prSet phldrT="[Text]"/>
      <dgm:spPr>
        <a:solidFill>
          <a:srgbClr val="92D050"/>
        </a:solidFill>
        <a:ln>
          <a:solidFill>
            <a:schemeClr val="bg2">
              <a:lumMod val="60000"/>
              <a:lumOff val="40000"/>
            </a:schemeClr>
          </a:solidFill>
        </a:ln>
      </dgm:spPr>
      <dgm:t>
        <a:bodyPr/>
        <a:lstStyle/>
        <a:p>
          <a:endParaRPr lang="pt-PT" dirty="0"/>
        </a:p>
      </dgm:t>
    </dgm:pt>
    <dgm:pt modelId="{3365AFF5-F2EE-462B-BA57-A4FAB86DE2F2}" type="parTrans" cxnId="{F164581A-5FA7-46DD-8A12-86FDF1B9C1E5}">
      <dgm:prSet/>
      <dgm:spPr/>
      <dgm:t>
        <a:bodyPr/>
        <a:lstStyle/>
        <a:p>
          <a:endParaRPr lang="pt-PT"/>
        </a:p>
      </dgm:t>
    </dgm:pt>
    <dgm:pt modelId="{19A06BE8-950C-4026-9C61-EF079A23DF0A}" type="sibTrans" cxnId="{F164581A-5FA7-46DD-8A12-86FDF1B9C1E5}">
      <dgm:prSet/>
      <dgm:spPr/>
      <dgm:t>
        <a:bodyPr/>
        <a:lstStyle/>
        <a:p>
          <a:endParaRPr lang="pt-PT"/>
        </a:p>
      </dgm:t>
    </dgm:pt>
    <dgm:pt modelId="{749764D8-3BF5-4F02-A2EB-7B77465DBE5F}">
      <dgm:prSet phldrT="[Text]" custT="1"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pt-PT" sz="2200" dirty="0" smtClean="0">
              <a:solidFill>
                <a:schemeClr val="accent6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rPr>
            <a:t>Produtividade Sustentável</a:t>
          </a:r>
        </a:p>
        <a:p>
          <a:r>
            <a:rPr lang="pt-PT" sz="2200" dirty="0" smtClean="0">
              <a:latin typeface="Arabic Typesetting" pitchFamily="66" charset="-78"/>
              <a:cs typeface="Arabic Typesetting" pitchFamily="66" charset="-78"/>
            </a:rPr>
            <a:t>Bem-Estar Emocional e Social para a Equipa</a:t>
          </a:r>
          <a:endParaRPr lang="pt-PT" sz="2200" dirty="0">
            <a:latin typeface="Arabic Typesetting" pitchFamily="66" charset="-78"/>
            <a:cs typeface="Arabic Typesetting" pitchFamily="66" charset="-78"/>
          </a:endParaRPr>
        </a:p>
      </dgm:t>
    </dgm:pt>
    <dgm:pt modelId="{700B8C00-918C-4D49-813A-E1675D62F503}" type="parTrans" cxnId="{DE62D027-383B-4FFD-A797-430AC9755C43}">
      <dgm:prSet/>
      <dgm:spPr/>
      <dgm:t>
        <a:bodyPr/>
        <a:lstStyle/>
        <a:p>
          <a:endParaRPr lang="pt-PT"/>
        </a:p>
      </dgm:t>
    </dgm:pt>
    <dgm:pt modelId="{C4AEE455-A914-4CDD-99F4-2F526AD733A1}" type="sibTrans" cxnId="{DE62D027-383B-4FFD-A797-430AC9755C43}">
      <dgm:prSet/>
      <dgm:spPr/>
      <dgm:t>
        <a:bodyPr/>
        <a:lstStyle/>
        <a:p>
          <a:endParaRPr lang="pt-PT"/>
        </a:p>
      </dgm:t>
    </dgm:pt>
    <dgm:pt modelId="{FBB44600-55B7-4DF9-887C-5B44CFB3DC75}">
      <dgm:prSet phldrT="[Text]" phldr="1"/>
      <dgm:spPr>
        <a:solidFill>
          <a:schemeClr val="bg1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pt-PT" dirty="0"/>
        </a:p>
      </dgm:t>
    </dgm:pt>
    <dgm:pt modelId="{7DC0F262-C600-4339-AB3A-48B516AF0A90}" type="sibTrans" cxnId="{C9DE072E-517A-4C50-988B-30E66FEEBDBB}">
      <dgm:prSet/>
      <dgm:spPr/>
      <dgm:t>
        <a:bodyPr/>
        <a:lstStyle/>
        <a:p>
          <a:endParaRPr lang="pt-PT"/>
        </a:p>
      </dgm:t>
    </dgm:pt>
    <dgm:pt modelId="{5F057CB4-AF1A-4440-B8AA-4EFDE1EAB862}" type="parTrans" cxnId="{C9DE072E-517A-4C50-988B-30E66FEEBDBB}">
      <dgm:prSet/>
      <dgm:spPr/>
      <dgm:t>
        <a:bodyPr/>
        <a:lstStyle/>
        <a:p>
          <a:endParaRPr lang="pt-PT"/>
        </a:p>
      </dgm:t>
    </dgm:pt>
    <dgm:pt modelId="{0939714F-2888-4377-9949-F2A82504CBAD}" type="pres">
      <dgm:prSet presAssocID="{D9AC9BD5-4004-4116-B893-08D503F91630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B06A850-286B-47B3-9428-EF287515A3DD}" type="pres">
      <dgm:prSet presAssocID="{D9AC9BD5-4004-4116-B893-08D503F91630}" presName="comp1" presStyleCnt="0"/>
      <dgm:spPr/>
    </dgm:pt>
    <dgm:pt modelId="{3B84CC23-69C2-48A7-AB8D-93EE31E152BD}" type="pres">
      <dgm:prSet presAssocID="{D9AC9BD5-4004-4116-B893-08D503F91630}" presName="circle1" presStyleLbl="node1" presStyleIdx="0" presStyleCnt="3" custScaleX="105334" custLinFactNeighborX="431" custLinFactNeighborY="1474"/>
      <dgm:spPr/>
      <dgm:t>
        <a:bodyPr/>
        <a:lstStyle/>
        <a:p>
          <a:endParaRPr lang="pt-PT"/>
        </a:p>
      </dgm:t>
    </dgm:pt>
    <dgm:pt modelId="{6750B8BB-9D7F-4843-B1B3-8D4A3A4BA135}" type="pres">
      <dgm:prSet presAssocID="{D9AC9BD5-4004-4116-B893-08D503F91630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CCC171-55D5-4680-A16B-7A48138DFD50}" type="pres">
      <dgm:prSet presAssocID="{D9AC9BD5-4004-4116-B893-08D503F91630}" presName="comp2" presStyleCnt="0"/>
      <dgm:spPr/>
    </dgm:pt>
    <dgm:pt modelId="{2242A683-BA3D-4753-B833-234BA6E2AB32}" type="pres">
      <dgm:prSet presAssocID="{D9AC9BD5-4004-4116-B893-08D503F91630}" presName="circle2" presStyleLbl="node1" presStyleIdx="1" presStyleCnt="3" custScaleX="103111" custScaleY="101113" custLinFactNeighborX="574" custLinFactNeighborY="-15287"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pt-PT"/>
        </a:p>
      </dgm:t>
    </dgm:pt>
    <dgm:pt modelId="{8EC25673-E09C-47D7-9D46-22BAE23CCA55}" type="pres">
      <dgm:prSet presAssocID="{D9AC9BD5-4004-4116-B893-08D503F91630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0302E0-9699-4607-A79C-8E93093DDCD8}" type="pres">
      <dgm:prSet presAssocID="{D9AC9BD5-4004-4116-B893-08D503F91630}" presName="comp3" presStyleCnt="0"/>
      <dgm:spPr/>
    </dgm:pt>
    <dgm:pt modelId="{DB07B762-9B82-43B6-9F66-4BC40A0F30F8}" type="pres">
      <dgm:prSet presAssocID="{D9AC9BD5-4004-4116-B893-08D503F91630}" presName="circle3" presStyleLbl="node1" presStyleIdx="2" presStyleCnt="3" custScaleX="86665" custScaleY="93083" custLinFactNeighborX="2001" custLinFactNeighborY="-47014"/>
      <dgm:spPr/>
      <dgm:t>
        <a:bodyPr/>
        <a:lstStyle/>
        <a:p>
          <a:endParaRPr lang="pt-PT"/>
        </a:p>
      </dgm:t>
    </dgm:pt>
    <dgm:pt modelId="{96D89B10-40F5-4D50-A7B9-8B1EFA2B88F8}" type="pres">
      <dgm:prSet presAssocID="{D9AC9BD5-4004-4116-B893-08D503F91630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22CFE2B4-7C68-4EF8-BA4A-025423D2A7D9}" type="presOf" srcId="{749764D8-3BF5-4F02-A2EB-7B77465DBE5F}" destId="{96D89B10-40F5-4D50-A7B9-8B1EFA2B88F8}" srcOrd="1" destOrd="0" presId="urn:microsoft.com/office/officeart/2005/8/layout/venn2"/>
    <dgm:cxn modelId="{A9051ED0-71C1-43C1-AFFF-8344F4420EE0}" type="presOf" srcId="{D9AC9BD5-4004-4116-B893-08D503F91630}" destId="{0939714F-2888-4377-9949-F2A82504CBAD}" srcOrd="0" destOrd="0" presId="urn:microsoft.com/office/officeart/2005/8/layout/venn2"/>
    <dgm:cxn modelId="{1850E029-6873-43C7-A5FF-0E33F68207DC}" type="presOf" srcId="{749764D8-3BF5-4F02-A2EB-7B77465DBE5F}" destId="{DB07B762-9B82-43B6-9F66-4BC40A0F30F8}" srcOrd="0" destOrd="0" presId="urn:microsoft.com/office/officeart/2005/8/layout/venn2"/>
    <dgm:cxn modelId="{A0F3E1A9-A6E2-48F8-A271-8BFFFD2797E4}" type="presOf" srcId="{EFFD7B00-BBAB-490B-894E-315886555C8B}" destId="{2242A683-BA3D-4753-B833-234BA6E2AB32}" srcOrd="0" destOrd="0" presId="urn:microsoft.com/office/officeart/2005/8/layout/venn2"/>
    <dgm:cxn modelId="{F164581A-5FA7-46DD-8A12-86FDF1B9C1E5}" srcId="{D9AC9BD5-4004-4116-B893-08D503F91630}" destId="{EFFD7B00-BBAB-490B-894E-315886555C8B}" srcOrd="1" destOrd="0" parTransId="{3365AFF5-F2EE-462B-BA57-A4FAB86DE2F2}" sibTransId="{19A06BE8-950C-4026-9C61-EF079A23DF0A}"/>
    <dgm:cxn modelId="{C9DE072E-517A-4C50-988B-30E66FEEBDBB}" srcId="{D9AC9BD5-4004-4116-B893-08D503F91630}" destId="{FBB44600-55B7-4DF9-887C-5B44CFB3DC75}" srcOrd="0" destOrd="0" parTransId="{5F057CB4-AF1A-4440-B8AA-4EFDE1EAB862}" sibTransId="{7DC0F262-C600-4339-AB3A-48B516AF0A90}"/>
    <dgm:cxn modelId="{DE62D027-383B-4FFD-A797-430AC9755C43}" srcId="{D9AC9BD5-4004-4116-B893-08D503F91630}" destId="{749764D8-3BF5-4F02-A2EB-7B77465DBE5F}" srcOrd="2" destOrd="0" parTransId="{700B8C00-918C-4D49-813A-E1675D62F503}" sibTransId="{C4AEE455-A914-4CDD-99F4-2F526AD733A1}"/>
    <dgm:cxn modelId="{6158BC44-B952-4098-8668-56FAAF98D561}" type="presOf" srcId="{EFFD7B00-BBAB-490B-894E-315886555C8B}" destId="{8EC25673-E09C-47D7-9D46-22BAE23CCA55}" srcOrd="1" destOrd="0" presId="urn:microsoft.com/office/officeart/2005/8/layout/venn2"/>
    <dgm:cxn modelId="{72052B51-6885-441A-947A-922AB8D0ABE7}" type="presOf" srcId="{FBB44600-55B7-4DF9-887C-5B44CFB3DC75}" destId="{6750B8BB-9D7F-4843-B1B3-8D4A3A4BA135}" srcOrd="1" destOrd="0" presId="urn:microsoft.com/office/officeart/2005/8/layout/venn2"/>
    <dgm:cxn modelId="{A6D9D537-E490-44D5-AD29-022D8DF2E36B}" type="presOf" srcId="{FBB44600-55B7-4DF9-887C-5B44CFB3DC75}" destId="{3B84CC23-69C2-48A7-AB8D-93EE31E152BD}" srcOrd="0" destOrd="0" presId="urn:microsoft.com/office/officeart/2005/8/layout/venn2"/>
    <dgm:cxn modelId="{2142D280-C0A6-49E8-A716-019CF2B65543}" type="presParOf" srcId="{0939714F-2888-4377-9949-F2A82504CBAD}" destId="{7B06A850-286B-47B3-9428-EF287515A3DD}" srcOrd="0" destOrd="0" presId="urn:microsoft.com/office/officeart/2005/8/layout/venn2"/>
    <dgm:cxn modelId="{DC568ED8-C40C-4C5D-BB8D-B98B3505357C}" type="presParOf" srcId="{7B06A850-286B-47B3-9428-EF287515A3DD}" destId="{3B84CC23-69C2-48A7-AB8D-93EE31E152BD}" srcOrd="0" destOrd="0" presId="urn:microsoft.com/office/officeart/2005/8/layout/venn2"/>
    <dgm:cxn modelId="{847DBDBA-B7A1-48FB-85D9-082B4141D661}" type="presParOf" srcId="{7B06A850-286B-47B3-9428-EF287515A3DD}" destId="{6750B8BB-9D7F-4843-B1B3-8D4A3A4BA135}" srcOrd="1" destOrd="0" presId="urn:microsoft.com/office/officeart/2005/8/layout/venn2"/>
    <dgm:cxn modelId="{4F845398-DB11-449E-828E-6BF83D265082}" type="presParOf" srcId="{0939714F-2888-4377-9949-F2A82504CBAD}" destId="{49CCC171-55D5-4680-A16B-7A48138DFD50}" srcOrd="1" destOrd="0" presId="urn:microsoft.com/office/officeart/2005/8/layout/venn2"/>
    <dgm:cxn modelId="{4DADDB54-7155-4A15-99BD-06B59ABD2763}" type="presParOf" srcId="{49CCC171-55D5-4680-A16B-7A48138DFD50}" destId="{2242A683-BA3D-4753-B833-234BA6E2AB32}" srcOrd="0" destOrd="0" presId="urn:microsoft.com/office/officeart/2005/8/layout/venn2"/>
    <dgm:cxn modelId="{47F68DF4-2F9A-4C39-A823-3A7015D5B497}" type="presParOf" srcId="{49CCC171-55D5-4680-A16B-7A48138DFD50}" destId="{8EC25673-E09C-47D7-9D46-22BAE23CCA55}" srcOrd="1" destOrd="0" presId="urn:microsoft.com/office/officeart/2005/8/layout/venn2"/>
    <dgm:cxn modelId="{E4D0F99F-D3A3-46C9-8769-6A64B85EAA51}" type="presParOf" srcId="{0939714F-2888-4377-9949-F2A82504CBAD}" destId="{2B0302E0-9699-4607-A79C-8E93093DDCD8}" srcOrd="2" destOrd="0" presId="urn:microsoft.com/office/officeart/2005/8/layout/venn2"/>
    <dgm:cxn modelId="{15EC3DEB-8054-45F9-A47A-E2C9DC78E02C}" type="presParOf" srcId="{2B0302E0-9699-4607-A79C-8E93093DDCD8}" destId="{DB07B762-9B82-43B6-9F66-4BC40A0F30F8}" srcOrd="0" destOrd="0" presId="urn:microsoft.com/office/officeart/2005/8/layout/venn2"/>
    <dgm:cxn modelId="{0591263A-48B3-4CFB-B86C-BD760A6B2579}" type="presParOf" srcId="{2B0302E0-9699-4607-A79C-8E93093DDCD8}" destId="{96D89B10-40F5-4D50-A7B9-8B1EFA2B88F8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C587A-730F-49FA-9993-BA5D97960DC6}" type="datetimeFigureOut">
              <a:rPr lang="pt-PT" smtClean="0"/>
              <a:pPr/>
              <a:t>15-04-2013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EAF56-F12E-49FD-96E5-C87BBCB72CB1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800214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BEAF56-F12E-49FD-96E5-C87BBCB72CB1}" type="slidenum">
              <a:rPr lang="pt-PT" smtClean="0"/>
              <a:pPr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616879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BEAF56-F12E-49FD-96E5-C87BBCB72CB1}" type="slidenum">
              <a:rPr lang="pt-PT" smtClean="0"/>
              <a:pPr/>
              <a:t>34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FF3F-4120-4309-B45F-52972A5D2BCD}" type="datetimeFigureOut">
              <a:rPr lang="pt-PT" smtClean="0"/>
              <a:pPr/>
              <a:t>15-04-2013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C0AD-C447-4294-9D89-74760BA6AF43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FF3F-4120-4309-B45F-52972A5D2BCD}" type="datetimeFigureOut">
              <a:rPr lang="pt-PT" smtClean="0"/>
              <a:pPr/>
              <a:t>15-04-2013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C0AD-C447-4294-9D89-74760BA6AF43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FF3F-4120-4309-B45F-52972A5D2BCD}" type="datetimeFigureOut">
              <a:rPr lang="pt-PT" smtClean="0"/>
              <a:pPr/>
              <a:t>15-04-2013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C0AD-C447-4294-9D89-74760BA6AF43}" type="slidenum">
              <a:rPr lang="pt-PT" smtClean="0"/>
              <a:pPr/>
              <a:t>‹#›</a:t>
            </a:fld>
            <a:endParaRPr lang="pt-PT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FF3F-4120-4309-B45F-52972A5D2BCD}" type="datetimeFigureOut">
              <a:rPr lang="pt-PT" smtClean="0"/>
              <a:pPr/>
              <a:t>15-04-2013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C0AD-C447-4294-9D89-74760BA6AF43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FF3F-4120-4309-B45F-52972A5D2BCD}" type="datetimeFigureOut">
              <a:rPr lang="pt-PT" smtClean="0"/>
              <a:pPr/>
              <a:t>15-04-2013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C0AD-C447-4294-9D89-74760BA6AF43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FF3F-4120-4309-B45F-52972A5D2BCD}" type="datetimeFigureOut">
              <a:rPr lang="pt-PT" smtClean="0"/>
              <a:pPr/>
              <a:t>15-04-2013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C0AD-C447-4294-9D89-74760BA6AF43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FF3F-4120-4309-B45F-52972A5D2BCD}" type="datetimeFigureOut">
              <a:rPr lang="pt-PT" smtClean="0"/>
              <a:pPr/>
              <a:t>15-04-2013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C0AD-C447-4294-9D89-74760BA6AF43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FF3F-4120-4309-B45F-52972A5D2BCD}" type="datetimeFigureOut">
              <a:rPr lang="pt-PT" smtClean="0"/>
              <a:pPr/>
              <a:t>15-04-2013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C0AD-C447-4294-9D89-74760BA6AF43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FF3F-4120-4309-B45F-52972A5D2BCD}" type="datetimeFigureOut">
              <a:rPr lang="pt-PT" smtClean="0"/>
              <a:pPr/>
              <a:t>15-04-2013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C0AD-C447-4294-9D89-74760BA6AF43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FF3F-4120-4309-B45F-52972A5D2BCD}" type="datetimeFigureOut">
              <a:rPr lang="pt-PT" smtClean="0"/>
              <a:pPr/>
              <a:t>15-04-2013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C0AD-C447-4294-9D89-74760BA6AF43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FF3F-4120-4309-B45F-52972A5D2BCD}" type="datetimeFigureOut">
              <a:rPr lang="pt-PT" smtClean="0"/>
              <a:pPr/>
              <a:t>15-04-2013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C0AD-C447-4294-9D89-74760BA6AF43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BF6FF3F-4120-4309-B45F-52972A5D2BCD}" type="datetimeFigureOut">
              <a:rPr lang="pt-PT" smtClean="0"/>
              <a:pPr/>
              <a:t>15-04-2013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9FFC0AD-C447-4294-9D89-74760BA6AF43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pt/imgres?q=motiva%C3%A7%C3%A3o+no+trabalho&amp;hl=en&amp;sa=X&amp;biw=1441&amp;bih=710&amp;tbm=isch&amp;tbnid=iuEUXlRMZ8CsMM:&amp;imgrefurl=http://noticias.universia.com.br/destaque/noticia/2012/05/31/938486/8-maneiras-sentir-motivado-no-trabalho.html&amp;docid=r6osuRH06cp6LM&amp;imgurl=http://noticias.universia.com.br/br/images/imagenes%20especiales/d/di/dic/dicas-motivacao-trabalho.jpg&amp;w=340&amp;h=195&amp;ei=1WlXUefiIKKK7Abus4HoBA&amp;zoom=1&amp;ved=1t:3588,r:81,s:0,i:333&amp;iact=rc&amp;dur=904&amp;page=4&amp;tbnh=156&amp;tbnw=272&amp;start=66&amp;ndsp=24&amp;tx=228&amp;ty=42" TargetMode="Externa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youtube.com/watch?v=OpntMGppfw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7990656" cy="1470025"/>
          </a:xfrm>
        </p:spPr>
        <p:txBody>
          <a:bodyPr>
            <a:noAutofit/>
          </a:bodyPr>
          <a:lstStyle/>
          <a:p>
            <a:pPr algn="r"/>
            <a:r>
              <a:rPr lang="pt-PT" sz="4800" b="1" dirty="0">
                <a:latin typeface="Arabic Typesetting" pitchFamily="66" charset="-78"/>
                <a:cs typeface="Arabic Typesetting" pitchFamily="66" charset="-78"/>
              </a:rPr>
              <a:t>A Inteligência </a:t>
            </a:r>
            <a:r>
              <a:rPr lang="pt-PT" sz="4800" b="1" dirty="0" smtClean="0">
                <a:latin typeface="Arabic Typesetting" pitchFamily="66" charset="-78"/>
                <a:cs typeface="Arabic Typesetting" pitchFamily="66" charset="-78"/>
              </a:rPr>
              <a:t>Emocional </a:t>
            </a:r>
            <a:r>
              <a:rPr lang="pt-PT" sz="4800" b="1" dirty="0">
                <a:latin typeface="Arabic Typesetting" pitchFamily="66" charset="-78"/>
                <a:cs typeface="Arabic Typesetting" pitchFamily="66" charset="-78"/>
              </a:rPr>
              <a:t>de uma E</a:t>
            </a:r>
            <a:r>
              <a:rPr lang="pt-PT" sz="4800" b="1" dirty="0" smtClean="0">
                <a:latin typeface="Arabic Typesetting" pitchFamily="66" charset="-78"/>
                <a:cs typeface="Arabic Typesetting" pitchFamily="66" charset="-78"/>
              </a:rPr>
              <a:t>quipa</a:t>
            </a:r>
            <a:r>
              <a:rPr lang="pt-PT" sz="4800" b="1" i="1" dirty="0" smtClean="0">
                <a:latin typeface="Arabic Typesetting" pitchFamily="66" charset="-78"/>
                <a:cs typeface="Arabic Typesetting" pitchFamily="66" charset="-78"/>
              </a:rPr>
              <a:t>:</a:t>
            </a:r>
            <a:br>
              <a:rPr lang="pt-PT" sz="4800" b="1" i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pt-PT" b="1" i="1" dirty="0" smtClean="0">
                <a:latin typeface="Arabic Typesetting" pitchFamily="66" charset="-78"/>
                <a:cs typeface="Arabic Typesetting" pitchFamily="66" charset="-78"/>
              </a:rPr>
              <a:t>Compreendendo </a:t>
            </a:r>
            <a:r>
              <a:rPr lang="pt-PT" b="1" i="1" dirty="0">
                <a:latin typeface="Arabic Typesetting" pitchFamily="66" charset="-78"/>
                <a:cs typeface="Arabic Typesetting" pitchFamily="66" charset="-78"/>
              </a:rPr>
              <a:t>e desenvolvendo os comportamentos de </a:t>
            </a:r>
            <a:r>
              <a:rPr lang="pt-PT" b="1" i="1" dirty="0" smtClean="0">
                <a:latin typeface="Arabic Typesetting" pitchFamily="66" charset="-78"/>
                <a:cs typeface="Arabic Typesetting" pitchFamily="66" charset="-78"/>
              </a:rPr>
              <a:t>sucesso</a:t>
            </a:r>
            <a:br>
              <a:rPr lang="pt-PT" b="1" i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pt-PT" sz="2800" b="1" i="1" dirty="0" err="1" smtClean="0">
                <a:latin typeface="Arabic Typesetting" pitchFamily="66" charset="-78"/>
                <a:cs typeface="Arabic Typesetting" pitchFamily="66" charset="-78"/>
              </a:rPr>
              <a:t>Marcia</a:t>
            </a:r>
            <a:r>
              <a:rPr lang="pt-PT" sz="2800" b="1" i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pt-PT" sz="2800" b="1" i="1" dirty="0" err="1" smtClean="0">
                <a:latin typeface="Arabic Typesetting" pitchFamily="66" charset="-78"/>
                <a:cs typeface="Arabic Typesetting" pitchFamily="66" charset="-78"/>
              </a:rPr>
              <a:t>Hughes</a:t>
            </a:r>
            <a:r>
              <a:rPr lang="pt-PT" sz="2800" b="1" i="1" dirty="0" smtClean="0">
                <a:latin typeface="Arabic Typesetting" pitchFamily="66" charset="-78"/>
                <a:cs typeface="Arabic Typesetting" pitchFamily="66" charset="-78"/>
              </a:rPr>
              <a:t> e James B. </a:t>
            </a:r>
            <a:r>
              <a:rPr lang="pt-PT" sz="2800" b="1" i="1" dirty="0" err="1" smtClean="0">
                <a:latin typeface="Arabic Typesetting" pitchFamily="66" charset="-78"/>
                <a:cs typeface="Arabic Typesetting" pitchFamily="66" charset="-78"/>
              </a:rPr>
              <a:t>Terrel</a:t>
            </a:r>
            <a:r>
              <a:rPr lang="pt-PT" sz="2800" b="1" i="1" dirty="0" smtClean="0">
                <a:latin typeface="Arabic Typesetting" pitchFamily="66" charset="-78"/>
                <a:cs typeface="Arabic Typesetting" pitchFamily="66" charset="-78"/>
              </a:rPr>
              <a:t>, 2009 </a:t>
            </a:r>
            <a:endParaRPr lang="en-US" b="1" i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3861048"/>
            <a:ext cx="6400800" cy="1473200"/>
          </a:xfrm>
        </p:spPr>
        <p:txBody>
          <a:bodyPr>
            <a:noAutofit/>
          </a:bodyPr>
          <a:lstStyle/>
          <a:p>
            <a:pPr algn="l"/>
            <a:r>
              <a:rPr lang="pt-PT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Unidade Curricular:  Gestão de Equipas</a:t>
            </a:r>
          </a:p>
          <a:p>
            <a:pPr algn="l"/>
            <a:r>
              <a:rPr lang="pt-PT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Docente: </a:t>
            </a: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Sofia Bento</a:t>
            </a:r>
          </a:p>
          <a:p>
            <a:pPr algn="l"/>
            <a:r>
              <a:rPr lang="pt-PT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Discentes: </a:t>
            </a: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Beatriz Portas, Cláudia Portas, Tânia Lopes</a:t>
            </a:r>
            <a:endParaRPr lang="en-US" sz="28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8914" name="AutoShape 2" descr="data:image/jpeg;base64,/9j/4AAQSkZJRgABAQAAAQABAAD/2wCEAAkGBhQSEBUUEhQVFBUUFRUUFRUYFRcUFhQXFxQVFRQUFBUXHCYeFxkjGRQWHy8gIygpLCwsFx4xNTAtNSYrLCkBCQoKDgwOGg8PGiwkHyQvLikvLCwsLCw1NSw0MiosLCwpLCksLCksLCkpLCwsLCwsLCwsLCwsLCwsLCwsLCwsLP/AABEIANYA6wMBIgACEQEDEQH/xAAbAAACAgMBAAAAAAAAAAAAAAAABgQFAQIDB//EAEcQAAEDAQQFCAYHBwQBBQAAAAEAAhEDBAUhMQYSQVFxEyJhgZGhscEHMkJSctEVIyQzYqLhFnOCkrLC8BQ0Q/HSNVNjk6P/xAAbAQACAwEBAQAAAAAAAAAAAAAEBQADBgIBB//EADkRAAEDAgMFBAkDAwUAAAAAAAEAAgMEERIhMQUTMkFRFCJhgSMzNHGRobHB8AZy0UJSYiQ1Q4Lh/9oADAMBAAIRAxEAPwD3AmM1HfeNMZvb2hF4smk8fhPgk5XwxCS90NPMYyLBNbr7oj2+wE+S5O0hpfiPV8yllCJFMxCmremJ2kjNjXHs+a1/aVvuO7Ql9C97Oxc9qkV+dJh7h7Qtf2m/+P8AN+iokL3s7Oi87TJ1V8NJh7h/m/RZ/aVvuO7QqBCnZ2dFO0ydUwjSVnuO7vmthpHT3O7B80uIXnZ2L3tUi66TekLkIZZ6LqtVw1sQQ1jZgE6uJkg4YZKHoz6T+Vqija6YpPd6rm62qTsaWmSCdh3qDe9iMmq0kHVDHDoDiWuno1ndqpq9BorMfBOo5tSczDTMAnZMJbOd1Jh5J3TRb6nMl8xdettvekfbHXgugvGmfbb2hINjvVtRpdBaBhiRszyyUtjw4AgyCJB3omNkUnA66VOqJGcTU7ttDTk5p6wt5SPCyHkZEjrVppfFeds8E8KLeNvFGmXlrnAbGjWPYlVtreMnu7Su7LzfjrPeRGWGOI3qqSnc1pN1dFUh7w0jVX9jvhlRwbDmPIkMeIJG2NhU4JEt1aalJ7CA5jgRIyJPOAA3hXDdI6m0NPUfmhoGvlBtyRlVhp3AHmmRCoGaTHawdTv0XZukrdrHDsKvML+iGFRGeauUKrbpDSPvD+H5Ls2+qR9sDiCPELgxuHJdiVh0KnIUdt4Uzk9v8wXZrwciFyQQuwQVshYlZXi9XK0CWOH4T4FJSd3jA8EkIyl5oCs5IQhCNQCEIQoohCEKKIQhCiiEIW1OkXZAlRRV1623UYeyN5OxVdovCk5rnMbqE0yx4LiSXEYOZJy3hWelVmNOkC6Oe7V4RiqG0XLVa1ri2Q5ocCMZBAIw61nah7hOS/MfZOaRwbHYG1/mojKpAIBIBwI38VdaO3hjybtuLeOZb5qiIV2bI1+pWs4PNcwVKeZY7CHDe0796Hp3lj8Q5fTmrJmhzcJ5phQu1eyubmMN4xHauK1IIOYSJd6NBpxc4ADEiRrR0BattQNbUpNZGI1nc6YxLs8oBWrmgsDZDYJJnMzty4hRLZZHcm7kiAQ1zQZidZpBAnMwT2pe6ouXAnRNGUdwwtzv8lxsdepWc5zG4a7mggc0iYmcgFbWqwupxJBnaMO4qFdTtWy0aTpYWTrhpkO52tiRGM4qVeFv5QtzwOG4znIk4jeqqWcANHMomvpJC9zgO6MgfAc/NckIQmyRIQhCiiEBCFFF1banjJzh/EU5UDzRwHgkgp2s/qN4DwQVSAAEfSEklFZ0NJ3AnuSSnO2GKbz+F3gUmL2l5rys5IQhCMQKEIQoohCEKKIQhSrvs2u/HIYnyC8JsLqLpY7u1sXYDdtPyCtGUw0QBAWyyhHOLlyqPS+zl9njmiHDFxDQNkyVV3xa/qg2m46tNga0j2iBqg9eCsdKqDnCl7jXOLpOEgcyd+Mqm0e5c1g4UdZjZhrRABIwdOWe/eUoqA50paNDa5TWBgMQdqRc2VObltD+dyNQzjOrE9SlWO63MaS4VKT8QCQ5kcCcwcinxt32mp6zmURub9Y/tOA6l3p6PUWc6pNQjEuqO1u44dy8dSsA4kQx0h1ACTNH7baGvhxNWmcCCS7GOaGE7dkbe9ZvS216bjDGsOYaWyCOh05dITrYKXKO5UgBrZFFsRDTm+NhPhxVTphTBs9N20PIHAgz/SOxeU4Lhck4eQ+/ny8FZI1rnYiBdIn7aAnVqtLZ2tcc+naO1d6NrqVA6C8tIgRzjjtJETA2yEr2eyte95cJiO+cVLsl41bJ6pL6U+rtbOeru8F1JMwkxH+PIKpsgjdZuRTFZrqaGauu4uEkSS0iciW+an3VbdeWvEVG57yMpWtnttG00w9pDoIO5zDnBGzzWOXBrsa0YjFx3CDIPd3JhG0ROAbouJpH1DXOfqrRCEJmlCEIQoohCEKKITtQ9RvAeCSSnej6o4DwQdVoEdR6lRr1P1L/AISlFNV+Oig7p1R+YJVXtLwlc1nEEIQhFoNCEIUUQhCNsCSTkACT2BeEhouV6ASbBCtrpbDCenwH6qLQueo7OGDp5zv5Rh2lWVC52Ac6X/EZE9DRzUnqtq08Ys03Ph/KLZRyO1yWhtwOFMGofw5Di880dqp750kqWWo0VaILHjAtfJBnbIg93emgNjJeaek+8i6uyiMqbNY/E/LsAHal1PtCWomDALBFiijY3PNPtz3U19NtWsBUe/n485rQcWhrThlCumtgYLzr0W0avOearuSxa2lOsC4RLiD6sdETt2L0KtaGsbrOIA3lMSRc5q4NtkAujnRmqy0P5epybfu2wah947KfmVBtF9Gu4U6LSZPrHBuGOPQPkrW67vFJkYSTJiYk554oJx37sLeHn/H8q7DhFzqpgbCUtL3/AGWn+8f3B6bkj6YWgGg0A5PrHukeKNAVS82u7N/Fv9KmqHdvt/EP6Qpiz9WbzFLpuMqE+g+i7laB1SMwMiOG0dC9F0asVB9Jr21Q+pUaHO5zdYSJ1dXMR5JHVfdlkdUc4NqFgpOJYRmHEmDO4QjqKrLWkv5K2KN9R6IHNexC6Wb3do+S0qXOPZceuClnR7TkhwoW2GPybWyY/dr7Gnpy3wnYFPY5sYxNKBmhfC7C8WS/Xs5YYP6HguaurzpzTJ3YqlRbHYgqghCELteoKeKXqjgPBI4CeGDAcEHVckdR8/JVukLvqeLh5pZTFpIfq2/F5FLq7puBV1XGhCFh7oCIcQ0XKGAubBZJjNcTah7ILuGXaVy5ITJ5x6fILdYms/VQHdp2eZ/haSn2Hzld5Bc6z3lpxDcNmPeVa6EvL6Lnvxdyjma0RLWxGXE9qq6/qngVa6CD7JO+pUP5kFT7QqKunkdM6+Yt91fUUsUDmiMWTGhCEKqlhecekW5HOtLH02lxqMhzQMi3AHhEDqXo6WL7r61Y7mjV8z3lM9lh2/uOhXTY94bKg0NtNaytqNfTczEPa57SGgEQ+N+ACurvebcw16lSGgloYPeGwdGRnNUN+0G1OTpkw9xIYT6oGBfrdECeKZ9FrtYAKdOSxnOe8+04+ZjqATye1sNsyriwRt93NWVwUCHuhha1rdUEggOxnmzsz7Qr5YyWG1AciD1qRRtibhCBe4vN1sQvPdMKRZT6CKkdXNT9WrBrS5xgASTuC8u0p0lpWhh5MkhpqNBLS0kucT6rgDgrl4Gki4CVbtyf8XkFLUK7qnrt2609RhTVn6semclk3GVlR9Gjz63EeLl3UbRg8+r1f1FeR+qk9w+qYbK9oH51V1a7G2o3VeJHeOkHYp2ht9Os1X/TWiqDSc0mi5xA1S04sk5SDgOjDNcFR6Ujm0z+Iid2H6KbPneyUNByK0G06ZksJcRmOa9atFZrqJc0hzS2QQQQRvBGapEvWa0vu8FoLqllfg4HF1FxjniPZO0f4b+nUDgC0ggiQRkRsIWxgcCCsPLCYz4LZCEIlVLZgxHEJ3CSrMOe34m+ITqEFVckfR8yqPSZ2DB8R8PmqJXWkrucwdBPaR8lSq6D1YVFT6woWlU4dnit1pWOHX5FV1zsNNIf8T9FKUXmYPELkhCF8XX0Rc7SeYeCudBR9iZ0uefzFUlsPMdwV9oSPsNLpBPaVo9n+xOP+X2Sev8AWj3K9Qo1pvCnT9d7W9BOPYMVRW/TyhTwbzjxgdmJ7kRHTyScLSgSQEypFvyqRyjw7VLXOd0HE80jaDMKJbPSBVfPJNIH4W/3GT2QoFktJtjHMqSNVwfrDGQT6pO/PHidid0MBpcT5eitgkAdZaWq8mvFKpqkPaTDDPPDuadVwG+DvTlUv/kqYbTApMHtGNY7yScJXm951iapg4NOq3VkAAbGqK+oXYkkneTPimzG4gHPGaJIDuIJy/asOe4B7yQCdc5GMwJ+S4jSaqTLBUPUGjvVXozZdZ7nHJrY63H5ApmbTAyAQtSWB+YS6sq9y7CAq61XvbKrInUG8uJI6RGEqrs9wOrGBUa1wmGuDoI2kOxk79qZ1VXqNWC3AyCI2HeF5DICbWQcdWZe4UtX1dVSyPY5xYXOkAB0lw6REgbFxpXy0+sC3v8A1Vrc1Pl6tSvVJe8PLWzk0DIgbPJT7wuWlW9ZsO94YHr39aXVdVBvcD2nLmrzAJBcqkNuZq62sIHbwjNctFXc+pwB7/1Ua9dH30RrSHMykYEbtYKLd9tdRfrgThBmQDPT1K6OBj4Xbp17rukaKeUOKd1TaUN+qadzx3g/JSbDfdOphOq73Th2HIrlpKPs56HNPiPNLImPjnaHC2YWlleyWBxab5Jsa0OaARIIgjeCMlx0b/2tMbtZv8tR48l1sx5rfhb4BcNG/uCN1WsP/wBHfNbCmPfWMqx3FaIQhMEsUi7mzWZ8Q7sfJOQSlczJrs6JPcU2oCpPeCY0fCSlvST7xvw+ZVSre/KZdXAGJ1R4lZs92Nbi7nHu7FfG4NjCEqD6QqrpWdzvVBPh2rFusZYGl0Yk4dSYYVNpNd7qzGMpu1amtzciCI587gBjPDeg6681O+O9ri111SSYJ2u6FVTqgGZHao1a9aTc3jtUmz+jtzvvq7j0N/VXFi0HstP/AI9c73Ge5YUbNo4+N5d7hZax1fIeEAJLvDSFhY4UwSYzgwOJWbloW+pSDaDXCmcJxaDAjfGxOWllkYyw1AxjW4NAhoEEuDdnFMtjs4ZTY1ogNaAB1LQ7NZCIi2JthfnmgJpHyOu4rz6z+ji0VMa9YDeAZ7hgryw+jazM9bWeeweZ702LBKZ6KhVn0BZ2MI5NoEQTEnqccZXntrYKNq5GmNVrBru3ue5wxdG4YRxXph57vwtP8x+QXm19Y3nW/hH5kK30z8X9LdPE9fcOXjn0XV8I8V0tFz0nklzBJ2iWnuVLeWjRaC6kS4DNp9bqO1MyyBuRkUoe2/xR1LUNnjxaEaqq0ds2pRBObyXdWQ7hPWrNd6tkLAJIk7sOob1wSuR+NxKQVwfviXeXuQqm/Nn+b1bKBeDZMHd813BxhVU3rFS6KnmVf3p8ArtUOiDpp1P3k/lCvkgr/aHJ4zRcrW2abwdrXf0lK1xUg9us7HU5rQcgIBmN+OaarR6jvhd4FLGjf3bvi/tCd/p4AvcD+aqqfRdLZcbH4t5h7jxHyVPb+VaBTqOJAxaJkbpCalV3/ULWtcMw4jKc2laepp2FuO2YQ8b3DK6Z7mvenWptDHDWDQC0+sIABw2jpC7aPerWG60Vh2uB815HRt7mmZ6ZyI4Fem6B2hr7MSCS7lHF8mcXRB7B2gpfSSte/JE7ToZaeK7xkbZhMiEITZZ1WejzZrcGnyCZ0v6NM5zz0AdpKYEtqDd6a0o9Gq61NGuTtIHmuS2vCtqu6kq1dOKPKBgc50uDdZrRqySBmTJHSFMbWNBcbIMwSTSuEYumhRWY2ofhpE/zPH/iufLO3lF0uLq1Zx2Cmzuc4+IQ20ThpnEqUbbyhWFstjKVN1So4NY0S5xyA890JMd6XLNrRyVYt96GdurrSj0tvd/pKYHqmqNbqY4tnsPYvLbPZy8kAiQJ4pFR0kUkZfInZJJsF7Jfd707TYBUonWZUqUm5QQeVaC0jYQnMBeYXO8mw0aUQ1tspMad8k1DPAr0u02ptNpc9wa0ZkpjQxhjSG9VzKC11iuhKTdOdJ6lB7aVFwaXM1nuzc2TAjdgCulv0zJbUNJvNpsLpPrPOTQB7IJ61K0buImm2ra2NdXcDmNbVBcXAEH2oIHREImTEXOj0Itfz5fBcxSNDg4i4zUzREH/AEVKZJLSSTJJJcTtSLemN5V/ib4leogQvLrd/wCpWj4x4ldBoa23ReSOuS5T0IQlocQLBJWyOaCAddV1qVdcAPxjJwwI8iuTTJIHOjOBMYA84bDBBQtH0QccQfeaS138zSCvAAiG1GIYJrkfMIo2hrp1XB0GDBmDuI2HoKhXicT8PzUW03Qygxz6Jew5mCTrEn2icetcaVcuokuJJh+J6JREQGPJexBm97l7eKg6Gn6up8Y/pCYEvaGfd1PiH9KYVn6/2hycM0Wlb1TwPglfRv7t3xf2hNNTI8D4JW0b+7d8X9oTn9O+td+dVVPorZVWkQ+qHxDwKtVWaQD6n+JvgVsZvVn3IRuqRl6J6L3fVVh+Jh7nrzsr0z0MkH/UtOIIpmOt3zWWozacFbPb3+3n/qm5Cn2q6yMWYjdt/VQCFpA4HRfNkw6NU+Y473R2D9VcqtuFkUR0knvVklkpu8pxALRhLmkVn5TXZJbrM1ZGYkZrzO67FqWo0qrJcDgQfVLecHDeCAOor1O8W/WngPBV1pugOdrN1Q4gBxIxIGSW7SlhY1hee99kTs2d0UrwR3T9VixuJbjwUrR7EVXb6ruxoAWG2cgAZwFrc1YUrJrvwE1Hnf6xEcZELisqWTUoZE7EbgfgQ7WntD3kWCk39c7LVZ30X4Bwwd7rgZa4cCF44y5zZ6rg97DEtaWmQ78QlPV6aTVKoLRzGHCBiSOl3kI61TQj9n7IlZGRMbX5BR1YGuBYL2Vo19OjQs3JvFRzawtFQA+01kRlgJgdRVZf2lDqjiajtYjJgwa35cc1q+oBmQOJA8Vx0bsdCrbi6s5opM5+OT3SIb0gmT1JnHTMomd03N9Sh3zPndmmrQW6nj6yuBNbVqMac2sbOoSNkkyOAKfAlurpFQbW5U1PqwwMmDGtrPMZbgtavpCsjfbJ4AeZSOC5lleTq77AfZHWwtA8EzFeV1zN4Wn97He5Xl5+k2lqEUQdbYTGHAb+K8/ZetQ1S8Yue6SM5PHeiiLiy5cLiydFlUItNqdlSPafJbiha3ewBx1kKKVyX9lPVXSwXjeO1VIuu1nY0dXzK3bcNpObmj+FvzXYo3ePwXXZRzcrB1du8JfvO8GNDmtAkgiBk2REntyVjW0dr6pmoekNDZjbH/ar2aLtdlVPAtxHerGwbs3Kvihaw3CrtD6oBqUzng4dMYHyTMkm+2CzVuZVl7Rzi0Rqzs6TGxa2bS+qPaa/4gAe6EnraF0kmNpGfIphG15bcNJHWyd3ZJV0b+7d8X9oRU0vcWEBgDiIDgZA6YPzUG57zFOQ71TjhjB/6RuxYH00hMmV1TMbiwTIq6/R9SeLfFdWXtSPtgcZHiuF82hpoGHAyWxBB2g7OgFamR7TGbHkhQM0juXonoZqRXrDfTHc4fNeeVBieKdfRQ/7U8b6Tu5zP1WWpspgtttkB+znEdAfovZ1xr2Rr8xjv2rlStJGeI71LBkYJ5YtXzBT7HS1WNaNgXdasGAWyDOZT9osAFQ2+0faA0bWuJ/hAAHaT2LZVNeo42tueBLSCAIBzxnHfsVpUbIIykETukRKwtY57pS5/NGBuEKNZrc1zntkSHEAdGGW/GUu6T2vVe5rXHVjWe32dcYzxiOtc6tAsfquzBGXcR1Kk0st31jwARrkmTuJy4p1+n4mmoMjv6RfzQ1ViDMlvY6+vTa7aRjx2rst3WMU2MDctUdZwJPetFu6SobURCRviPMEg/RK5YzG7CfzmqG9i4vLoOqDqA9Iz8+xWNjudvJjXmczjGexdrVR1tUHY4HslT6TJIA2/wCSUt2k4xNvfVONjwMmkJk0AWhu9goNZEt1y4CTmBifzLiLvpj2G9k+Kl1Ds2D/ADyC0WcpyQ0n+4k/FaaGmiw3LR/5yXB1iYQRqiD0ALGit2t5epOPJ+rPV81IXTRX76tx/wDFNKMlz7FLNqxMYGlotqmZCyhPln1hZQhRRYVFf7dUy3AlpMjDETjxV8qPSTZ8DlRUDuFdM1Xj94VCSJMziek7yoik27McFFWZnPfK+g7LaBSsXSlVLTgnLRyzNrul4EUgIEDnF0wXb4AySUnjQo41B+Fh8fmuHvc2B9jySzbcbQWOAzzV1WuGg7Om0fDLfBVN6aLsawvpl3NxLSQZaM4MTMJlXG2iaT/gf/SUmhqpWOFnFIC0FKFn0a5VgeHAAzAc2TEwCY4Jg0CsbaFrfTcwa7qesx4OAaDzhHT/AGrS5D9np/D5lTLpwvKj00qo7ASnlNVOdVYDpcouspwKIuF9AdU8LvZamMb1wXSzDnt4jxWlOixgFymEZLZYCylyfBUekNNrRyuTmNmd8ZNPGYSJW0rtQeS1rHNnAa8Yboc3zT3pbSmzPj3Z7CD5LzQVBOrtAmNsb+C5dRQT96RtyqTNICW3yVzZrcKreVPrlxDmyDqu1tWDGzyVbpNY2vLSXBuewknDGAOrMhLte2vo21tRwhktb0OZImenbHQE92y7m1GtJy2kROcwTuPQkVfINlzRujyab3+SbUxbVRGNw0t8c81X2t4IZGI1RHh5KMXYxv8AKPmpl6UQynrgYMb6o3DdwS6+9Wmq12OqGkHDHH/oLQ7ArIn0QscwTfzJP0KV7Shcyc3GRtb4AK3UmlXGpzekOMzOOXRkqO0X03VOpM7JER0o0feYdjhI7cZKM2lE2qYGDO2a62bM2CX0mhy/PBXSEIWd0W7Qumif3tb4j4hc110R9ev8Z8UfRcaR7Y0b5pmQhCfLNoQhCiiFR6SZD4Xq8VJpJkPhf4BUz8BXTdV45bsxwUZSbdmOCirMTcZX0LZnsrPd9ysp00Jdz3/u2+I+aS04aFO+sPTT82ql+cLx4IHbY7jD4/ZOK0rCWuHQfBbrDslntFm1TXCfs9Pgf6nKdYsLfZj+9b20yoNw/wC3Z0aw/MVPsjftll/ekdtN3yTqnNqsE9U1qRioSP8AFO662T7xvxBD7OR0rNi+8bxWxJyWCZxBMKEIS9PlWaQn7NUO5jvAheSWCwCtednYZjVc50GJDQ90YbyI616Xp5aeTsNR23COnMx3Lzn0e2WpUtBtD3ZMc0dMkZbhgVYJMDC48lQ6PE8AHVSdJ7k1S+lmCJYe9vXIgqRorby+zNJ9ZgNN0/h39UK20npEta/MNkEzlMR3pUuG0Ns1atTeea+KrSeJDp/zYk+1ojW0d2C7gb2+R+SLpP8ATzBrzkR+fNNNRgc0jMOEHrGIXn1usZpVHMdsOHSNh7E7UbzowA2o3tVBpBRDi6pJwhoGyJj5pd+naepjne3CQ22d8vcitpvjdE0k97wVCrm4qg1XN2zPVl/nFQbBYDVLowgTOydgPetKNR1KpiIIMOHRtC2cUobIkr4X7vHbIpqY5bKDYre15OrsjPaCpyW18QZJibofwrXbIqTNBhdq3Ly5IXXQ/wBat8Z8VyXXQ12NbeXnxXlFxofbB4fNMyELCfLOrKFhZUUQqXST1R8L/AK6VLpJ6o4P8AqZuArpuq8at2Y4KMpNu9YcFHWYm4yvoWzPZWe77lCbNC3fXDppu8W/JKaZ9DnfXM6WvHcVX/xv/aUJtv1Lf3D6FPSELIWcWZVJcn3I6HPH5irChhaLMd1op9+s3+5V9yvBpuAMxUqD80jxUupaAx9EuMfX0T0mKjS6BwlN2+1D3hNyb0Z/afovTFtRpAvadoKr2X5QP/I3rkeIU2w22m541XsPBwWtLhZYNkbsQuOat0IQhk6VBppcrrTZSxrwwg6xJGsCIIIidxzSxo5cNWyt1DUpub8DtbaRjrREncvQ6lMOBByOCr6lzDY4jjih5xI4YW6K2LADd2qXrfQc6m8SDLThqmcBIjHOQkKy1atK2tr8lUFMA0zNN+RaZkAb4PUvVn3Q8ZQeuPFcH2N4zaeyfBDMfJE0tw5FXPYyQg30StbbY19E1CykQcNcscHAznz2iErB/wDqqop08WtxdGJOMSB3DivRLyuunWZqV2B7ZB1XSBIyKqf2FsOH2dmHS6TxM4q+Gt3UZYBqq5abePDrqqNz6ohlN7OkAz2kKDb7he8TLi4DCQBPQSAnplgpgABjYAAAgZDALDrvp+43sVYq7G6sNOCLLzK7HllXVdgTzSDsOzvHerp1SrOAYRsxIKn6W6LuqBrrLTbykw6X6g1RkY2unDMKkp3betN8mjSrNIBLddgA6J1muntCONVFLFY6oWOKWGQlpNvBdbRaK0QKcHeHA9gWLofVoS8tO+MCdxwnHAq6u1lSoYqWF1ExOsa4cyd2BJUp90v2Ux/9kodszQcskS9r5M3ElQm6Zj2mxxa4KRT0wpHd/NHiFq66Kvud4PmuD7nftpT/AAgooVZ/uVBh8FZ09JKR297T5qQ2+KZ29x8kvG4ZP3P5YW7NEicmav8AGR4FddtI1IXO4KYTeVOJ1xw29QS5fN6hwJcQBBDW8Ru2qXT0Pd/7zm8HF3itH6BtJk1nk7y0HzVUlc1wsSum07gvK7dZzuxGBCi/6d24r1Wt6OGu/wCU4fhj5rLPR8xuxruLneGSCfunuviTmm2hPTxCMNBsvKxZXbu8K/u2w1qTmPZTcYgjDAgjGdwIJ7U+M0YLPVpMHDV8Vl12VR7DurHwXbGxC+d7qirrJqkAPFgOipm221O/46bPicT3ArZ9Cu9pD6rWgiDqMx6YcTgrN1leM2uH8JXMtO5ctpKcaNCBsVX2a5WMbDS8byHlutnnHHYu9C76bDrNbzveJJPacVIKETYXupc2shTrjH2mj+8b4yoKsNHv91S+PyK6XJXpaEIXSqWIRCyhRRCxCEKKI1VzdZmnNo7AhC8IBUuuZu+n7o8Fqbqp7j2lYQuTGw8l1jd1Wv0Oz8Xb+iwbmZvd3fJCFzuWdF7vHdVr9Ct949yx9Ct949yELzcR9F7vHdVn6Fb7x7lj6Eb7x7kIU3EfRTeP6rP0K33j3LP0K33ndyEKbmPopvHdVn6GZvd3fJZ+h2fi7f0Qhe7mPopvH9VkXQzp7Vn6Kp7j2lYQvd0zovMbuq2+i6fu95+a2F3U/dHehC93bOi8xu6rYWFnujsWRY2e63sQhe4G9F5iPVbCzt90dgW3JjcOxCF7YLxYNIbh2BYbZ2jENA6ghC9UXRCEKKL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16" name="AutoShape 4" descr="data:image/jpeg;base64,/9j/4AAQSkZJRgABAQAAAQABAAD/2wCEAAkGBhQSEBUUEhQVFBUUFRUUFRUYFRcUFhQXFxQVFRQUFBUXHCYeFxkjGRQWHy8gIygpLCwsFx4xNTAtNSYrLCkBCQoKDgwOGg8PGiwkHyQvLikvLCwsLCw1NSw0MiosLCwpLCksLCksLCkpLCwsLCwsLCwsLCwsLCwsLCwsLCwsLP/AABEIANYA6wMBIgACEQEDEQH/xAAbAAACAgMBAAAAAAAAAAAAAAAABgQFAQIDB//EAEcQAAEDAQQFCAYHBwQBBQAAAAEAAhEDBAUhMQYSQVFxEyJhgZGhscEHMkJSctEVIyQzYqLhFnOCkrLC8BQ0Q/HSNVNjk6P/xAAbAQACAwEBAQAAAAAAAAAAAAAEBQADBgIBB//EADkRAAEDAgMFBAkDAwUAAAAAAAEAAgMEERIhMQUTMkFRFCJhgSMzNHGRobHB8AZy0UJSYiQ1Q4Lh/9oADAMBAAIRAxEAPwD3AmM1HfeNMZvb2hF4smk8fhPgk5XwxCS90NPMYyLBNbr7oj2+wE+S5O0hpfiPV8yllCJFMxCmremJ2kjNjXHs+a1/aVvuO7Ql9C97Oxc9qkV+dJh7h7Qtf2m/+P8AN+iokL3s7Oi87TJ1V8NJh7h/m/RZ/aVvuO7QqBCnZ2dFO0ydUwjSVnuO7vmthpHT3O7B80uIXnZ2L3tUi66TekLkIZZ6LqtVw1sQQ1jZgE6uJkg4YZKHoz6T+Vqija6YpPd6rm62qTsaWmSCdh3qDe9iMmq0kHVDHDoDiWuno1ndqpq9BorMfBOo5tSczDTMAnZMJbOd1Jh5J3TRb6nMl8xdettvekfbHXgugvGmfbb2hINjvVtRpdBaBhiRszyyUtjw4AgyCJB3omNkUnA66VOqJGcTU7ttDTk5p6wt5SPCyHkZEjrVppfFeds8E8KLeNvFGmXlrnAbGjWPYlVtreMnu7Su7LzfjrPeRGWGOI3qqSnc1pN1dFUh7w0jVX9jvhlRwbDmPIkMeIJG2NhU4JEt1aalJ7CA5jgRIyJPOAA3hXDdI6m0NPUfmhoGvlBtyRlVhp3AHmmRCoGaTHawdTv0XZukrdrHDsKvML+iGFRGeauUKrbpDSPvD+H5Ls2+qR9sDiCPELgxuHJdiVh0KnIUdt4Uzk9v8wXZrwciFyQQuwQVshYlZXi9XK0CWOH4T4FJSd3jA8EkIyl5oCs5IQhCNQCEIQoohCEKKIQhCiiEIW1OkXZAlRRV1623UYeyN5OxVdovCk5rnMbqE0yx4LiSXEYOZJy3hWelVmNOkC6Oe7V4RiqG0XLVa1ri2Q5ocCMZBAIw61nah7hOS/MfZOaRwbHYG1/mojKpAIBIBwI38VdaO3hjybtuLeOZb5qiIV2bI1+pWs4PNcwVKeZY7CHDe0796Hp3lj8Q5fTmrJmhzcJ5phQu1eyubmMN4xHauK1IIOYSJd6NBpxc4ADEiRrR0BattQNbUpNZGI1nc6YxLs8oBWrmgsDZDYJJnMzty4hRLZZHcm7kiAQ1zQZidZpBAnMwT2pe6ouXAnRNGUdwwtzv8lxsdepWc5zG4a7mggc0iYmcgFbWqwupxJBnaMO4qFdTtWy0aTpYWTrhpkO52tiRGM4qVeFv5QtzwOG4znIk4jeqqWcANHMomvpJC9zgO6MgfAc/NckIQmyRIQhCiiEBCFFF1banjJzh/EU5UDzRwHgkgp2s/qN4DwQVSAAEfSEklFZ0NJ3AnuSSnO2GKbz+F3gUmL2l5rys5IQhCMQKEIQoohCEKKIQhSrvs2u/HIYnyC8JsLqLpY7u1sXYDdtPyCtGUw0QBAWyyhHOLlyqPS+zl9njmiHDFxDQNkyVV3xa/qg2m46tNga0j2iBqg9eCsdKqDnCl7jXOLpOEgcyd+Mqm0e5c1g4UdZjZhrRABIwdOWe/eUoqA50paNDa5TWBgMQdqRc2VObltD+dyNQzjOrE9SlWO63MaS4VKT8QCQ5kcCcwcinxt32mp6zmURub9Y/tOA6l3p6PUWc6pNQjEuqO1u44dy8dSsA4kQx0h1ACTNH7baGvhxNWmcCCS7GOaGE7dkbe9ZvS216bjDGsOYaWyCOh05dITrYKXKO5UgBrZFFsRDTm+NhPhxVTphTBs9N20PIHAgz/SOxeU4Lhck4eQ+/ny8FZI1rnYiBdIn7aAnVqtLZ2tcc+naO1d6NrqVA6C8tIgRzjjtJETA2yEr2eyte95cJiO+cVLsl41bJ6pL6U+rtbOeru8F1JMwkxH+PIKpsgjdZuRTFZrqaGauu4uEkSS0iciW+an3VbdeWvEVG57yMpWtnttG00w9pDoIO5zDnBGzzWOXBrsa0YjFx3CDIPd3JhG0ROAbouJpH1DXOfqrRCEJmlCEIQoohCEKKITtQ9RvAeCSSnej6o4DwQdVoEdR6lRr1P1L/AISlFNV+Oig7p1R+YJVXtLwlc1nEEIQhFoNCEIUUQhCNsCSTkACT2BeEhouV6ASbBCtrpbDCenwH6qLQueo7OGDp5zv5Rh2lWVC52Ac6X/EZE9DRzUnqtq08Ys03Ph/KLZRyO1yWhtwOFMGofw5Di880dqp750kqWWo0VaILHjAtfJBnbIg93emgNjJeaek+8i6uyiMqbNY/E/LsAHal1PtCWomDALBFiijY3PNPtz3U19NtWsBUe/n485rQcWhrThlCumtgYLzr0W0avOearuSxa2lOsC4RLiD6sdETt2L0KtaGsbrOIA3lMSRc5q4NtkAujnRmqy0P5epybfu2wah947KfmVBtF9Gu4U6LSZPrHBuGOPQPkrW67vFJkYSTJiYk554oJx37sLeHn/H8q7DhFzqpgbCUtL3/AGWn+8f3B6bkj6YWgGg0A5PrHukeKNAVS82u7N/Fv9KmqHdvt/EP6Qpiz9WbzFLpuMqE+g+i7laB1SMwMiOG0dC9F0asVB9Jr21Q+pUaHO5zdYSJ1dXMR5JHVfdlkdUc4NqFgpOJYRmHEmDO4QjqKrLWkv5K2KN9R6IHNexC6Wb3do+S0qXOPZceuClnR7TkhwoW2GPybWyY/dr7Gnpy3wnYFPY5sYxNKBmhfC7C8WS/Xs5YYP6HguaurzpzTJ3YqlRbHYgqghCELteoKeKXqjgPBI4CeGDAcEHVckdR8/JVukLvqeLh5pZTFpIfq2/F5FLq7puBV1XGhCFh7oCIcQ0XKGAubBZJjNcTah7ILuGXaVy5ITJ5x6fILdYms/VQHdp2eZ/haSn2Hzld5Bc6z3lpxDcNmPeVa6EvL6Lnvxdyjma0RLWxGXE9qq6/qngVa6CD7JO+pUP5kFT7QqKunkdM6+Yt91fUUsUDmiMWTGhCEKqlhecekW5HOtLH02lxqMhzQMi3AHhEDqXo6WL7r61Y7mjV8z3lM9lh2/uOhXTY94bKg0NtNaytqNfTczEPa57SGgEQ+N+ACurvebcw16lSGgloYPeGwdGRnNUN+0G1OTpkw9xIYT6oGBfrdECeKZ9FrtYAKdOSxnOe8+04+ZjqATye1sNsyriwRt93NWVwUCHuhha1rdUEggOxnmzsz7Qr5YyWG1AciD1qRRtibhCBe4vN1sQvPdMKRZT6CKkdXNT9WrBrS5xgASTuC8u0p0lpWhh5MkhpqNBLS0kucT6rgDgrl4Gki4CVbtyf8XkFLUK7qnrt2609RhTVn6semclk3GVlR9Gjz63EeLl3UbRg8+r1f1FeR+qk9w+qYbK9oH51V1a7G2o3VeJHeOkHYp2ht9Os1X/TWiqDSc0mi5xA1S04sk5SDgOjDNcFR6Ujm0z+Iid2H6KbPneyUNByK0G06ZksJcRmOa9atFZrqJc0hzS2QQQQRvBGapEvWa0vu8FoLqllfg4HF1FxjniPZO0f4b+nUDgC0ggiQRkRsIWxgcCCsPLCYz4LZCEIlVLZgxHEJ3CSrMOe34m+ITqEFVckfR8yqPSZ2DB8R8PmqJXWkrucwdBPaR8lSq6D1YVFT6woWlU4dnit1pWOHX5FV1zsNNIf8T9FKUXmYPELkhCF8XX0Rc7SeYeCudBR9iZ0uefzFUlsPMdwV9oSPsNLpBPaVo9n+xOP+X2Sev8AWj3K9Qo1pvCnT9d7W9BOPYMVRW/TyhTwbzjxgdmJ7kRHTyScLSgSQEypFvyqRyjw7VLXOd0HE80jaDMKJbPSBVfPJNIH4W/3GT2QoFktJtjHMqSNVwfrDGQT6pO/PHidid0MBpcT5eitgkAdZaWq8mvFKpqkPaTDDPPDuadVwG+DvTlUv/kqYbTApMHtGNY7yScJXm951iapg4NOq3VkAAbGqK+oXYkkneTPimzG4gHPGaJIDuIJy/asOe4B7yQCdc5GMwJ+S4jSaqTLBUPUGjvVXozZdZ7nHJrY63H5ApmbTAyAQtSWB+YS6sq9y7CAq61XvbKrInUG8uJI6RGEqrs9wOrGBUa1wmGuDoI2kOxk79qZ1VXqNWC3AyCI2HeF5DICbWQcdWZe4UtX1dVSyPY5xYXOkAB0lw6REgbFxpXy0+sC3v8A1Vrc1Pl6tSvVJe8PLWzk0DIgbPJT7wuWlW9ZsO94YHr39aXVdVBvcD2nLmrzAJBcqkNuZq62sIHbwjNctFXc+pwB7/1Ua9dH30RrSHMykYEbtYKLd9tdRfrgThBmQDPT1K6OBj4Xbp17rukaKeUOKd1TaUN+qadzx3g/JSbDfdOphOq73Th2HIrlpKPs56HNPiPNLImPjnaHC2YWlleyWBxab5Jsa0OaARIIgjeCMlx0b/2tMbtZv8tR48l1sx5rfhb4BcNG/uCN1WsP/wBHfNbCmPfWMqx3FaIQhMEsUi7mzWZ8Q7sfJOQSlczJrs6JPcU2oCpPeCY0fCSlvST7xvw+ZVSre/KZdXAGJ1R4lZs92Nbi7nHu7FfG4NjCEqD6QqrpWdzvVBPh2rFusZYGl0Yk4dSYYVNpNd7qzGMpu1amtzciCI587gBjPDeg6681O+O9ri111SSYJ2u6FVTqgGZHao1a9aTc3jtUmz+jtzvvq7j0N/VXFi0HstP/AI9c73Ge5YUbNo4+N5d7hZax1fIeEAJLvDSFhY4UwSYzgwOJWbloW+pSDaDXCmcJxaDAjfGxOWllkYyw1AxjW4NAhoEEuDdnFMtjs4ZTY1ogNaAB1LQ7NZCIi2JthfnmgJpHyOu4rz6z+ji0VMa9YDeAZ7hgryw+jazM9bWeeweZ702LBKZ6KhVn0BZ2MI5NoEQTEnqccZXntrYKNq5GmNVrBru3ue5wxdG4YRxXph57vwtP8x+QXm19Y3nW/hH5kK30z8X9LdPE9fcOXjn0XV8I8V0tFz0nklzBJ2iWnuVLeWjRaC6kS4DNp9bqO1MyyBuRkUoe2/xR1LUNnjxaEaqq0ds2pRBObyXdWQ7hPWrNd6tkLAJIk7sOob1wSuR+NxKQVwfviXeXuQqm/Nn+b1bKBeDZMHd813BxhVU3rFS6KnmVf3p8ArtUOiDpp1P3k/lCvkgr/aHJ4zRcrW2abwdrXf0lK1xUg9us7HU5rQcgIBmN+OaarR6jvhd4FLGjf3bvi/tCd/p4AvcD+aqqfRdLZcbH4t5h7jxHyVPb+VaBTqOJAxaJkbpCalV3/ULWtcMw4jKc2laepp2FuO2YQ8b3DK6Z7mvenWptDHDWDQC0+sIABw2jpC7aPerWG60Vh2uB815HRt7mmZ6ZyI4Fem6B2hr7MSCS7lHF8mcXRB7B2gpfSSte/JE7ToZaeK7xkbZhMiEITZZ1WejzZrcGnyCZ0v6NM5zz0AdpKYEtqDd6a0o9Gq61NGuTtIHmuS2vCtqu6kq1dOKPKBgc50uDdZrRqySBmTJHSFMbWNBcbIMwSTSuEYumhRWY2ofhpE/zPH/iufLO3lF0uLq1Zx2Cmzuc4+IQ20ThpnEqUbbyhWFstjKVN1So4NY0S5xyA890JMd6XLNrRyVYt96GdurrSj0tvd/pKYHqmqNbqY4tnsPYvLbPZy8kAiQJ4pFR0kUkZfInZJJsF7Jfd707TYBUonWZUqUm5QQeVaC0jYQnMBeYXO8mw0aUQ1tspMad8k1DPAr0u02ptNpc9wa0ZkpjQxhjSG9VzKC11iuhKTdOdJ6lB7aVFwaXM1nuzc2TAjdgCulv0zJbUNJvNpsLpPrPOTQB7IJ61K0buImm2ra2NdXcDmNbVBcXAEH2oIHREImTEXOj0Itfz5fBcxSNDg4i4zUzREH/AEVKZJLSSTJJJcTtSLemN5V/ib4leogQvLrd/wCpWj4x4ldBoa23ReSOuS5T0IQlocQLBJWyOaCAddV1qVdcAPxjJwwI8iuTTJIHOjOBMYA84bDBBQtH0QccQfeaS138zSCvAAiG1GIYJrkfMIo2hrp1XB0GDBmDuI2HoKhXicT8PzUW03Qygxz6Jew5mCTrEn2icetcaVcuokuJJh+J6JREQGPJexBm97l7eKg6Gn6up8Y/pCYEvaGfd1PiH9KYVn6/2hycM0Wlb1TwPglfRv7t3xf2hNNTI8D4JW0b+7d8X9oTn9O+td+dVVPorZVWkQ+qHxDwKtVWaQD6n+JvgVsZvVn3IRuqRl6J6L3fVVh+Jh7nrzsr0z0MkH/UtOIIpmOt3zWWozacFbPb3+3n/qm5Cn2q6yMWYjdt/VQCFpA4HRfNkw6NU+Y473R2D9VcqtuFkUR0knvVklkpu8pxALRhLmkVn5TXZJbrM1ZGYkZrzO67FqWo0qrJcDgQfVLecHDeCAOor1O8W/WngPBV1pugOdrN1Q4gBxIxIGSW7SlhY1hee99kTs2d0UrwR3T9VixuJbjwUrR7EVXb6ruxoAWG2cgAZwFrc1YUrJrvwE1Hnf6xEcZELisqWTUoZE7EbgfgQ7WntD3kWCk39c7LVZ30X4Bwwd7rgZa4cCF44y5zZ6rg97DEtaWmQ78QlPV6aTVKoLRzGHCBiSOl3kI61TQj9n7IlZGRMbX5BR1YGuBYL2Vo19OjQs3JvFRzawtFQA+01kRlgJgdRVZf2lDqjiajtYjJgwa35cc1q+oBmQOJA8Vx0bsdCrbi6s5opM5+OT3SIb0gmT1JnHTMomd03N9Sh3zPndmmrQW6nj6yuBNbVqMac2sbOoSNkkyOAKfAlurpFQbW5U1PqwwMmDGtrPMZbgtavpCsjfbJ4AeZSOC5lleTq77AfZHWwtA8EzFeV1zN4Wn97He5Xl5+k2lqEUQdbYTGHAb+K8/ZetQ1S8Yue6SM5PHeiiLiy5cLiydFlUItNqdlSPafJbiha3ewBx1kKKVyX9lPVXSwXjeO1VIuu1nY0dXzK3bcNpObmj+FvzXYo3ePwXXZRzcrB1du8JfvO8GNDmtAkgiBk2REntyVjW0dr6pmoekNDZjbH/ar2aLtdlVPAtxHerGwbs3Kvihaw3CrtD6oBqUzng4dMYHyTMkm+2CzVuZVl7Rzi0Rqzs6TGxa2bS+qPaa/4gAe6EnraF0kmNpGfIphG15bcNJHWyd3ZJV0b+7d8X9oRU0vcWEBgDiIDgZA6YPzUG57zFOQ71TjhjB/6RuxYH00hMmV1TMbiwTIq6/R9SeLfFdWXtSPtgcZHiuF82hpoGHAyWxBB2g7OgFamR7TGbHkhQM0juXonoZqRXrDfTHc4fNeeVBieKdfRQ/7U8b6Tu5zP1WWpspgtttkB+znEdAfovZ1xr2Rr8xjv2rlStJGeI71LBkYJ5YtXzBT7HS1WNaNgXdasGAWyDOZT9osAFQ2+0faA0bWuJ/hAAHaT2LZVNeo42tueBLSCAIBzxnHfsVpUbIIykETukRKwtY57pS5/NGBuEKNZrc1zntkSHEAdGGW/GUu6T2vVe5rXHVjWe32dcYzxiOtc6tAsfquzBGXcR1Kk0st31jwARrkmTuJy4p1+n4mmoMjv6RfzQ1ViDMlvY6+vTa7aRjx2rst3WMU2MDctUdZwJPetFu6SobURCRviPMEg/RK5YzG7CfzmqG9i4vLoOqDqA9Iz8+xWNjudvJjXmczjGexdrVR1tUHY4HslT6TJIA2/wCSUt2k4xNvfVONjwMmkJk0AWhu9goNZEt1y4CTmBifzLiLvpj2G9k+Kl1Ds2D/ADyC0WcpyQ0n+4k/FaaGmiw3LR/5yXB1iYQRqiD0ALGit2t5epOPJ+rPV81IXTRX76tx/wDFNKMlz7FLNqxMYGlotqmZCyhPln1hZQhRRYVFf7dUy3AlpMjDETjxV8qPSTZ8DlRUDuFdM1Xj94VCSJMziek7yoik27McFFWZnPfK+g7LaBSsXSlVLTgnLRyzNrul4EUgIEDnF0wXb4AySUnjQo41B+Fh8fmuHvc2B9jySzbcbQWOAzzV1WuGg7Om0fDLfBVN6aLsawvpl3NxLSQZaM4MTMJlXG2iaT/gf/SUmhqpWOFnFIC0FKFn0a5VgeHAAzAc2TEwCY4Jg0CsbaFrfTcwa7qesx4OAaDzhHT/AGrS5D9np/D5lTLpwvKj00qo7ASnlNVOdVYDpcouspwKIuF9AdU8LvZamMb1wXSzDnt4jxWlOixgFymEZLZYCylyfBUekNNrRyuTmNmd8ZNPGYSJW0rtQeS1rHNnAa8Yboc3zT3pbSmzPj3Z7CD5LzQVBOrtAmNsb+C5dRQT96RtyqTNICW3yVzZrcKreVPrlxDmyDqu1tWDGzyVbpNY2vLSXBuewknDGAOrMhLte2vo21tRwhktb0OZImenbHQE92y7m1GtJy2kROcwTuPQkVfINlzRujyab3+SbUxbVRGNw0t8c81X2t4IZGI1RHh5KMXYxv8AKPmpl6UQynrgYMb6o3DdwS6+9Wmq12OqGkHDHH/oLQ7ArIn0QscwTfzJP0KV7Shcyc3GRtb4AK3UmlXGpzekOMzOOXRkqO0X03VOpM7JER0o0feYdjhI7cZKM2lE2qYGDO2a62bM2CX0mhy/PBXSEIWd0W7Qumif3tb4j4hc110R9ev8Z8UfRcaR7Y0b5pmQhCfLNoQhCiiFR6SZD4Xq8VJpJkPhf4BUz8BXTdV45bsxwUZSbdmOCirMTcZX0LZnsrPd9ysp00Jdz3/u2+I+aS04aFO+sPTT82ql+cLx4IHbY7jD4/ZOK0rCWuHQfBbrDslntFm1TXCfs9Pgf6nKdYsLfZj+9b20yoNw/wC3Z0aw/MVPsjftll/ekdtN3yTqnNqsE9U1qRioSP8AFO662T7xvxBD7OR0rNi+8bxWxJyWCZxBMKEIS9PlWaQn7NUO5jvAheSWCwCtednYZjVc50GJDQ90YbyI616Xp5aeTsNR23COnMx3Lzn0e2WpUtBtD3ZMc0dMkZbhgVYJMDC48lQ6PE8AHVSdJ7k1S+lmCJYe9vXIgqRorby+zNJ9ZgNN0/h39UK20npEta/MNkEzlMR3pUuG0Ns1atTeea+KrSeJDp/zYk+1ojW0d2C7gb2+R+SLpP8ATzBrzkR+fNNNRgc0jMOEHrGIXn1usZpVHMdsOHSNh7E7UbzowA2o3tVBpBRDi6pJwhoGyJj5pd+naepjne3CQ22d8vcitpvjdE0k97wVCrm4qg1XN2zPVl/nFQbBYDVLowgTOydgPetKNR1KpiIIMOHRtC2cUobIkr4X7vHbIpqY5bKDYre15OrsjPaCpyW18QZJibofwrXbIqTNBhdq3Ly5IXXQ/wBat8Z8VyXXQ12NbeXnxXlFxofbB4fNMyELCfLOrKFhZUUQqXST1R8L/AK6VLpJ6o4P8AqZuArpuq8at2Y4KMpNu9YcFHWYm4yvoWzPZWe77lCbNC3fXDppu8W/JKaZ9DnfXM6WvHcVX/xv/aUJtv1Lf3D6FPSELIWcWZVJcn3I6HPH5irChhaLMd1op9+s3+5V9yvBpuAMxUqD80jxUupaAx9EuMfX0T0mKjS6BwlN2+1D3hNyb0Z/afovTFtRpAvadoKr2X5QP/I3rkeIU2w22m541XsPBwWtLhZYNkbsQuOat0IQhk6VBppcrrTZSxrwwg6xJGsCIIIidxzSxo5cNWyt1DUpub8DtbaRjrREncvQ6lMOBByOCr6lzDY4jjih5xI4YW6K2LADd2qXrfQc6m8SDLThqmcBIjHOQkKy1atK2tr8lUFMA0zNN+RaZkAb4PUvVn3Q8ZQeuPFcH2N4zaeyfBDMfJE0tw5FXPYyQg30StbbY19E1CykQcNcscHAznz2iErB/wDqqop08WtxdGJOMSB3DivRLyuunWZqV2B7ZB1XSBIyKqf2FsOH2dmHS6TxM4q+Gt3UZYBqq5abePDrqqNz6ohlN7OkAz2kKDb7he8TLi4DCQBPQSAnplgpgABjYAAAgZDALDrvp+43sVYq7G6sNOCLLzK7HllXVdgTzSDsOzvHerp1SrOAYRsxIKn6W6LuqBrrLTbykw6X6g1RkY2unDMKkp3betN8mjSrNIBLddgA6J1muntCONVFLFY6oWOKWGQlpNvBdbRaK0QKcHeHA9gWLofVoS8tO+MCdxwnHAq6u1lSoYqWF1ExOsa4cyd2BJUp90v2Ux/9kodszQcskS9r5M3ElQm6Zj2mxxa4KRT0wpHd/NHiFq66Kvud4PmuD7nftpT/AAgooVZ/uVBh8FZ09JKR297T5qQ2+KZ29x8kvG4ZP3P5YW7NEicmav8AGR4FddtI1IXO4KYTeVOJ1xw29QS5fN6hwJcQBBDW8Ru2qXT0Pd/7zm8HF3itH6BtJk1nk7y0HzVUlc1wsSum07gvK7dZzuxGBCi/6d24r1Wt6OGu/wCU4fhj5rLPR8xuxruLneGSCfunuviTmm2hPTxCMNBsvKxZXbu8K/u2w1qTmPZTcYgjDAgjGdwIJ7U+M0YLPVpMHDV8Vl12VR7DurHwXbGxC+d7qirrJqkAPFgOipm221O/46bPicT3ArZ9Cu9pD6rWgiDqMx6YcTgrN1leM2uH8JXMtO5ctpKcaNCBsVX2a5WMbDS8byHlutnnHHYu9C76bDrNbzveJJPacVIKETYXupc2shTrjH2mj+8b4yoKsNHv91S+PyK6XJXpaEIXSqWIRCyhRRCxCEKKI1VzdZmnNo7AhC8IBUuuZu+n7o8Fqbqp7j2lYQuTGw8l1jd1Wv0Oz8Xb+iwbmZvd3fJCFzuWdF7vHdVr9Ct949yx9Ct949yELzcR9F7vHdVn6Fb7x7lj6Eb7x7kIU3EfRTeP6rP0K33j3LP0K33ndyEKbmPopvHdVn6GZvd3fJZ+h2fi7f0Qhe7mPopvH9VkXQzp7Vn6Kp7j2lYQvd0zovMbuq2+i6fu95+a2F3U/dHehC93bOi8xu6rYWFnujsWRY2e63sQhe4G9F5iPVbCzt90dgW3JjcOxCF7YLxYNIbh2BYbZ2jENA6ghC9UXRCEKKL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Imagem 5" descr="equipa-trabalh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3861048"/>
            <a:ext cx="2405738" cy="21950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143994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Identidade da Equipa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Motivação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Consciência Emocional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Comunicação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Tolerância ao Stress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Resolução de Conflitos</a:t>
            </a:r>
          </a:p>
          <a:p>
            <a:pPr marL="514350" indent="-514350">
              <a:buFont typeface="+mj-lt"/>
              <a:buAutoNum type="arabicPeriod"/>
            </a:pPr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Atitude Positiva</a:t>
            </a:r>
            <a:endParaRPr lang="en-US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b="1" dirty="0" smtClean="0">
                <a:latin typeface="Arabic Typesetting" pitchFamily="66" charset="-78"/>
                <a:cs typeface="Arabic Typesetting" pitchFamily="66" charset="-78"/>
              </a:rPr>
              <a:t>As Sete Capacidades da IES de uma Equipa</a:t>
            </a:r>
            <a:endParaRPr lang="en-US" b="1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1710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latin typeface="Arabic Typesetting" pitchFamily="66" charset="-78"/>
                <a:cs typeface="Arabic Typesetting" pitchFamily="66" charset="-78"/>
              </a:rPr>
              <a:t>1. Identidade da Equipa</a:t>
            </a:r>
            <a:endParaRPr lang="en-US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Identificação dos membros com a equipa;</a:t>
            </a:r>
          </a:p>
          <a:p>
            <a:pPr>
              <a:buNone/>
            </a:pPr>
            <a:endParaRPr lang="pt-PT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Equipa como uma unidade distinta com personalidade própria.</a:t>
            </a:r>
            <a:endParaRPr lang="en-US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7" name="Marcador de Posição de Conteúdo 6" descr="Benfica esta a um ponto do titulo.jpg"/>
          <p:cNvPicPr>
            <a:picLocks noGrp="1" noChangeAspect="1"/>
          </p:cNvPicPr>
          <p:nvPr>
            <p:ph sz="quarter" idx="14"/>
          </p:nvPr>
        </p:nvPicPr>
        <p:blipFill>
          <a:blip r:embed="rId2" cstate="print"/>
          <a:stretch>
            <a:fillRect/>
          </a:stretch>
        </p:blipFill>
        <p:spPr>
          <a:xfrm rot="20855742">
            <a:off x="4645025" y="2861109"/>
            <a:ext cx="3822700" cy="30836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083848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Posição de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90403764"/>
              </p:ext>
            </p:extLst>
          </p:nvPr>
        </p:nvGraphicFramePr>
        <p:xfrm>
          <a:off x="467544" y="2564904"/>
          <a:ext cx="822960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5637312"/>
              </a:tblGrid>
              <a:tr h="370840">
                <a:tc>
                  <a:txBody>
                    <a:bodyPr/>
                    <a:lstStyle/>
                    <a:p>
                      <a:r>
                        <a:rPr lang="pt-PT" sz="2800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Componentes</a:t>
                      </a:r>
                      <a:endParaRPr lang="en-US" sz="2800" dirty="0">
                        <a:solidFill>
                          <a:schemeClr val="tx1"/>
                        </a:solidFill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800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Características</a:t>
                      </a:r>
                      <a:endParaRPr lang="en-US" sz="2800" dirty="0">
                        <a:solidFill>
                          <a:schemeClr val="tx1"/>
                        </a:solidFill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Wingdings" pitchFamily="2" charset="2"/>
                        <a:buNone/>
                      </a:pPr>
                      <a:r>
                        <a:rPr lang="pt-PT" sz="2800" b="1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Sentido de </a:t>
                      </a:r>
                      <a:r>
                        <a:rPr lang="pt-PT" sz="2800" b="1" dirty="0" err="1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Objectivo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800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Qual o propósito da equipa? Mede o sucesso</a:t>
                      </a:r>
                      <a:endParaRPr lang="en-US" sz="2800" dirty="0">
                        <a:solidFill>
                          <a:schemeClr val="tx1"/>
                        </a:solidFill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Wingdings" pitchFamily="2" charset="2"/>
                        <a:buNone/>
                      </a:pPr>
                      <a:r>
                        <a:rPr lang="pt-PT" sz="2800" b="1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Aceitação mútua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800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Respeito e apoio entre os</a:t>
                      </a:r>
                      <a:r>
                        <a:rPr lang="pt-PT" sz="2800" baseline="0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 membros. Atitude positiva</a:t>
                      </a:r>
                      <a:endParaRPr lang="en-US" sz="2800" dirty="0">
                        <a:solidFill>
                          <a:schemeClr val="tx1"/>
                        </a:solidFill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Wingdings" pitchFamily="2" charset="2"/>
                        <a:buNone/>
                      </a:pPr>
                      <a:r>
                        <a:rPr lang="pt-PT" sz="2800" b="1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Entidade distinta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800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Unidade do grupo. Personalidade</a:t>
                      </a:r>
                      <a:endParaRPr lang="en-US" sz="2800" dirty="0">
                        <a:solidFill>
                          <a:schemeClr val="tx1"/>
                        </a:solidFill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Wingdings" pitchFamily="2" charset="2"/>
                        <a:buNone/>
                      </a:pPr>
                      <a:r>
                        <a:rPr lang="pt-PT" sz="2800" b="1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Compromisso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800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Identificação com a equipa e é variável</a:t>
                      </a:r>
                      <a:endParaRPr lang="en-US" sz="2800" dirty="0">
                        <a:solidFill>
                          <a:schemeClr val="tx1"/>
                        </a:solidFill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Wingdings" pitchFamily="2" charset="2"/>
                        <a:buNone/>
                      </a:pPr>
                      <a:r>
                        <a:rPr lang="pt-PT" sz="2800" b="1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Orgulho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800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Associação pessoal com a equipa</a:t>
                      </a:r>
                      <a:r>
                        <a:rPr lang="pt-PT" sz="2800" baseline="0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 “Vestir a camisola”</a:t>
                      </a:r>
                      <a:endParaRPr lang="en-US" sz="2800" dirty="0">
                        <a:solidFill>
                          <a:schemeClr val="tx1"/>
                        </a:solidFill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Wingdings" pitchFamily="2" charset="2"/>
                        <a:buNone/>
                      </a:pPr>
                      <a:r>
                        <a:rPr lang="pt-PT" sz="2800" b="1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Clareza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800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Papéis e responsabilidades bem definidos</a:t>
                      </a:r>
                      <a:endParaRPr lang="en-US" sz="2800" dirty="0">
                        <a:solidFill>
                          <a:schemeClr val="tx1"/>
                        </a:solidFill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Wingdings" pitchFamily="2" charset="2"/>
                        <a:buNone/>
                      </a:pPr>
                      <a:r>
                        <a:rPr lang="pt-PT" sz="2800" b="1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Resiliência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2800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Flexibilidade e adaptação</a:t>
                      </a:r>
                      <a:endParaRPr lang="en-US" sz="2800" dirty="0">
                        <a:solidFill>
                          <a:schemeClr val="tx1"/>
                        </a:solidFill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latin typeface="Arabic Typesetting" pitchFamily="66" charset="-78"/>
                <a:cs typeface="Arabic Typesetting" pitchFamily="66" charset="-78"/>
              </a:rPr>
              <a:t>Identidade da Equipa</a:t>
            </a:r>
            <a:endParaRPr lang="en-US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67544" y="1340768"/>
            <a:ext cx="820891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700" b="1" dirty="0" smtClean="0">
                <a:latin typeface="Arabic Typesetting" pitchFamily="66" charset="-78"/>
                <a:cs typeface="Arabic Typesetting" pitchFamily="66" charset="-78"/>
              </a:rPr>
              <a:t>Sete Componentes da equipa</a:t>
            </a:r>
            <a:r>
              <a:rPr lang="pt-PT" sz="2700" dirty="0" smtClean="0">
                <a:latin typeface="Arabic Typesetting" pitchFamily="66" charset="-78"/>
                <a:cs typeface="Arabic Typesetting" pitchFamily="66" charset="-78"/>
              </a:rPr>
              <a:t>: quando interligados garantem uma forte identidade</a:t>
            </a:r>
            <a:endParaRPr lang="en-US" sz="27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6140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latin typeface="Arabic Typesetting" pitchFamily="66" charset="-78"/>
                <a:cs typeface="Arabic Typesetting" pitchFamily="66" charset="-78"/>
              </a:rPr>
              <a:t>Identidade da Equipa</a:t>
            </a:r>
            <a:endParaRPr lang="en-U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3"/>
          </p:nvPr>
        </p:nvSpPr>
        <p:spPr>
          <a:xfrm>
            <a:off x="0" y="2132856"/>
            <a:ext cx="4572000" cy="472514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t-PT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Benefícios</a:t>
            </a:r>
            <a:endParaRPr lang="en-US" sz="40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1"/>
            <a:r>
              <a:rPr lang="pt-PT" sz="4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Cria energia</a:t>
            </a:r>
          </a:p>
          <a:p>
            <a:pPr lvl="1"/>
            <a:r>
              <a:rPr lang="pt-PT" sz="4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Comunicação e participação</a:t>
            </a:r>
          </a:p>
          <a:p>
            <a:pPr lvl="1"/>
            <a:r>
              <a:rPr lang="pt-PT" sz="4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Facilita o significado</a:t>
            </a:r>
          </a:p>
          <a:p>
            <a:pPr lvl="1"/>
            <a:r>
              <a:rPr lang="pt-PT" sz="4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Lealdade, confiança e coesão</a:t>
            </a:r>
          </a:p>
          <a:p>
            <a:pPr>
              <a:buNone/>
            </a:pPr>
            <a:r>
              <a:rPr lang="pt-PT" sz="4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Desvantagens</a:t>
            </a:r>
          </a:p>
          <a:p>
            <a:pPr>
              <a:buNone/>
            </a:pPr>
            <a:endParaRPr lang="pt-PT" sz="40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1"/>
            <a:r>
              <a:rPr lang="pt-PT" sz="4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“Lealdade cega”</a:t>
            </a:r>
          </a:p>
          <a:p>
            <a:pPr lvl="1"/>
            <a:r>
              <a:rPr lang="pt-PT" sz="4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Resistência a mudança</a:t>
            </a:r>
          </a:p>
          <a:p>
            <a:pPr lvl="1"/>
            <a:r>
              <a:rPr lang="pt-PT" sz="4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Ciúmes e outros sentimentos negativos.</a:t>
            </a:r>
          </a:p>
          <a:p>
            <a:pPr lvl="1"/>
            <a:endParaRPr lang="pt-PT" sz="3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en-US" sz="3200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6" name="Marcador de Posição de Conteúdo 5" descr="375412_105020339667851_1780313471_n.jpg"/>
          <p:cNvPicPr>
            <a:picLocks noGrp="1" noChangeAspect="1"/>
          </p:cNvPicPr>
          <p:nvPr>
            <p:ph sz="quarter" idx="14"/>
          </p:nvPr>
        </p:nvPicPr>
        <p:blipFill>
          <a:blip r:embed="rId2" cstate="print"/>
          <a:srcRect l="7988" t="5144" r="7183" b="3768"/>
          <a:stretch>
            <a:fillRect/>
          </a:stretch>
        </p:blipFill>
        <p:spPr>
          <a:xfrm>
            <a:off x="3707904" y="2636912"/>
            <a:ext cx="4720314" cy="338437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latin typeface="Arabic Typesetting" pitchFamily="66" charset="-78"/>
                <a:cs typeface="Arabic Typesetting" pitchFamily="66" charset="-78"/>
              </a:rPr>
              <a:t>2. Motivação</a:t>
            </a:r>
            <a:endParaRPr lang="en-US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3"/>
          </p:nvPr>
        </p:nvSpPr>
        <p:spPr>
          <a:xfrm>
            <a:off x="683568" y="1700808"/>
            <a:ext cx="4680520" cy="4536504"/>
          </a:xfrm>
        </p:spPr>
        <p:txBody>
          <a:bodyPr>
            <a:noAutofit/>
          </a:bodyPr>
          <a:lstStyle/>
          <a:p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Estado interno: execução da acção;</a:t>
            </a:r>
          </a:p>
          <a:p>
            <a:endParaRPr lang="pt-PT" sz="3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Compromisso com a equipa: mobilização de recursos básicos.</a:t>
            </a:r>
          </a:p>
          <a:p>
            <a:endParaRPr lang="pt-PT" sz="3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Motivação sustentável:</a:t>
            </a:r>
          </a:p>
          <a:p>
            <a:pPr lvl="1">
              <a:buBlip>
                <a:blip r:embed="rId2"/>
              </a:buBlip>
            </a:pPr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Recompensas internas;</a:t>
            </a:r>
          </a:p>
          <a:p>
            <a:pPr lvl="1">
              <a:buBlip>
                <a:blip r:embed="rId2"/>
              </a:buBlip>
            </a:pPr>
            <a:r>
              <a:rPr lang="pt-PT" sz="3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R</a:t>
            </a:r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econhecimento e financeiras;</a:t>
            </a:r>
          </a:p>
          <a:p>
            <a:pPr lvl="1">
              <a:buBlip>
                <a:blip r:embed="rId2"/>
              </a:buBlip>
            </a:pPr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Recompensas externas.</a:t>
            </a:r>
            <a:endParaRPr lang="en-US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10" name="Content Placeholder 9" descr="http://t0.gstatic.com/images?q=tbn:ANd9GcTOMvOU8BM88CDD1U6UEyqjk_GdPZEqv0-HGosE6Og5uNycaHV4vQ">
            <a:hlinkClick r:id="rId3"/>
          </p:cNvPr>
          <p:cNvPicPr>
            <a:picLocks noGrp="1"/>
          </p:cNvPicPr>
          <p:nvPr>
            <p:ph sz="quarter" idx="14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996952"/>
            <a:ext cx="2878832" cy="20882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697720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Posição de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68163304"/>
              </p:ext>
            </p:extLst>
          </p:nvPr>
        </p:nvGraphicFramePr>
        <p:xfrm>
          <a:off x="251520" y="2435089"/>
          <a:ext cx="8712968" cy="4306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4"/>
                <a:gridCol w="4356484"/>
              </a:tblGrid>
              <a:tr h="526953">
                <a:tc>
                  <a:txBody>
                    <a:bodyPr/>
                    <a:lstStyle/>
                    <a:p>
                      <a:r>
                        <a:rPr lang="pt-PT" sz="2800" b="1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Componentes</a:t>
                      </a:r>
                      <a:endParaRPr lang="en-US" sz="2800" b="1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82320" marR="82320"/>
                </a:tc>
                <a:tc>
                  <a:txBody>
                    <a:bodyPr/>
                    <a:lstStyle/>
                    <a:p>
                      <a:r>
                        <a:rPr lang="pt-PT" sz="2800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Características</a:t>
                      </a:r>
                      <a:endParaRPr lang="en-US" sz="2800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82320" marR="82320"/>
                </a:tc>
              </a:tr>
              <a:tr h="551815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pt-PT" sz="2800" b="1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Pessoas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82320" marR="82320"/>
                </a:tc>
                <a:tc>
                  <a:txBody>
                    <a:bodyPr/>
                    <a:lstStyle/>
                    <a:p>
                      <a:r>
                        <a:rPr lang="pt-PT" sz="2800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Estado</a:t>
                      </a:r>
                      <a:r>
                        <a:rPr lang="pt-PT" sz="2800" baseline="0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 interno das pessoas. Energia</a:t>
                      </a:r>
                      <a:endParaRPr lang="en-US" sz="2800" dirty="0">
                        <a:solidFill>
                          <a:schemeClr val="tx1"/>
                        </a:solidFill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82320" marR="82320"/>
                </a:tc>
              </a:tr>
              <a:tr h="526953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pt-PT" sz="2800" b="1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Necessidades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82320" marR="82320"/>
                </a:tc>
                <a:tc>
                  <a:txBody>
                    <a:bodyPr/>
                    <a:lstStyle/>
                    <a:p>
                      <a:r>
                        <a:rPr lang="pt-PT" sz="2800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Pirâmide</a:t>
                      </a:r>
                      <a:r>
                        <a:rPr lang="pt-PT" sz="2800" baseline="0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 de </a:t>
                      </a:r>
                      <a:r>
                        <a:rPr lang="pt-PT" sz="2800" baseline="0" dirty="0" err="1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Maslow</a:t>
                      </a:r>
                      <a:endParaRPr lang="en-US" sz="2800" dirty="0">
                        <a:solidFill>
                          <a:schemeClr val="tx1"/>
                        </a:solidFill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82320" marR="82320"/>
                </a:tc>
              </a:tr>
              <a:tr h="526953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pt-PT" sz="2800" b="1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Desejos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82320" marR="82320"/>
                </a:tc>
                <a:tc>
                  <a:txBody>
                    <a:bodyPr/>
                    <a:lstStyle/>
                    <a:p>
                      <a:r>
                        <a:rPr lang="pt-PT" sz="2800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Ideias</a:t>
                      </a:r>
                      <a:r>
                        <a:rPr lang="pt-PT" sz="2800" baseline="0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 e experiências. Acrescenta valor</a:t>
                      </a:r>
                      <a:endParaRPr lang="en-US" sz="2800" dirty="0">
                        <a:solidFill>
                          <a:schemeClr val="tx1"/>
                        </a:solidFill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82320" marR="82320"/>
                </a:tc>
              </a:tr>
              <a:tr h="551815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pt-PT" sz="2800" b="1" baseline="0" dirty="0" err="1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Objectivos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82320" marR="82320"/>
                </a:tc>
                <a:tc>
                  <a:txBody>
                    <a:bodyPr/>
                    <a:lstStyle/>
                    <a:p>
                      <a:r>
                        <a:rPr lang="pt-PT" sz="2800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Motivação</a:t>
                      </a:r>
                      <a:r>
                        <a:rPr lang="pt-PT" sz="2800" baseline="0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 no sentido do alcance destes</a:t>
                      </a:r>
                      <a:endParaRPr lang="en-US" sz="2800" dirty="0">
                        <a:solidFill>
                          <a:schemeClr val="tx1"/>
                        </a:solidFill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82320" marR="82320"/>
                </a:tc>
              </a:tr>
              <a:tr h="551815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pt-PT" sz="2800" b="1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Prestação de contas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82320" marR="82320"/>
                </a:tc>
                <a:tc>
                  <a:txBody>
                    <a:bodyPr/>
                    <a:lstStyle/>
                    <a:p>
                      <a:r>
                        <a:rPr lang="pt-PT" sz="2800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Medição do esforço</a:t>
                      </a:r>
                      <a:r>
                        <a:rPr lang="pt-PT" sz="2800" baseline="0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 e do desempenho</a:t>
                      </a:r>
                      <a:endParaRPr lang="en-US" sz="2800" dirty="0">
                        <a:solidFill>
                          <a:schemeClr val="tx1"/>
                        </a:solidFill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82320" marR="82320"/>
                </a:tc>
              </a:tr>
              <a:tr h="551815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pt-PT" sz="2800" b="1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Reforço e recompensas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82320" marR="82320"/>
                </a:tc>
                <a:tc>
                  <a:txBody>
                    <a:bodyPr/>
                    <a:lstStyle/>
                    <a:p>
                      <a:r>
                        <a:rPr lang="pt-PT" sz="2800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Consequências</a:t>
                      </a:r>
                      <a:r>
                        <a:rPr lang="pt-PT" sz="2800" baseline="0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 (dor x prazer). Memória</a:t>
                      </a:r>
                      <a:endParaRPr lang="en-US" sz="2800" dirty="0">
                        <a:solidFill>
                          <a:schemeClr val="tx1"/>
                        </a:solidFill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82320" marR="82320"/>
                </a:tc>
              </a:tr>
              <a:tr h="388342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pt-PT" sz="2800" b="1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Persistência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82320" marR="82320"/>
                </a:tc>
                <a:tc>
                  <a:txBody>
                    <a:bodyPr/>
                    <a:lstStyle/>
                    <a:p>
                      <a:r>
                        <a:rPr lang="pt-PT" sz="2800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Não desistir.</a:t>
                      </a:r>
                      <a:r>
                        <a:rPr lang="pt-PT" sz="2800" baseline="0" dirty="0" smtClean="0">
                          <a:solidFill>
                            <a:schemeClr val="tx1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 Realimentar a energia</a:t>
                      </a:r>
                      <a:endParaRPr lang="en-US" sz="2800" dirty="0">
                        <a:solidFill>
                          <a:schemeClr val="tx1"/>
                        </a:solidFill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82320" marR="82320"/>
                </a:tc>
              </a:tr>
            </a:tbl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latin typeface="Arabic Typesetting" pitchFamily="66" charset="-78"/>
                <a:cs typeface="Arabic Typesetting" pitchFamily="66" charset="-78"/>
              </a:rPr>
              <a:t>Motivação</a:t>
            </a:r>
            <a:endParaRPr lang="en-US" b="1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7654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latin typeface="Arabic Typesetting" pitchFamily="66" charset="-78"/>
                <a:cs typeface="Arabic Typesetting" pitchFamily="66" charset="-78"/>
              </a:rPr>
              <a:t>Motivação</a:t>
            </a:r>
            <a:endParaRPr lang="en-US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3"/>
          </p:nvPr>
        </p:nvSpPr>
        <p:spPr>
          <a:xfrm>
            <a:off x="0" y="2348880"/>
            <a:ext cx="4536504" cy="39181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PT" sz="32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Como motivar a equipa?</a:t>
            </a:r>
          </a:p>
          <a:p>
            <a:pPr>
              <a:buNone/>
            </a:pPr>
            <a:endParaRPr lang="pt-PT" sz="3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1"/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Atitude de motivação</a:t>
            </a:r>
          </a:p>
          <a:p>
            <a:pPr lvl="1"/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Linguagem adequada</a:t>
            </a:r>
          </a:p>
          <a:p>
            <a:pPr lvl="1"/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Descrições recentes</a:t>
            </a:r>
          </a:p>
          <a:p>
            <a:pPr lvl="1"/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Participação e voz </a:t>
            </a:r>
            <a:r>
              <a:rPr lang="pt-PT" sz="3200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activa</a:t>
            </a:r>
            <a:endParaRPr lang="pt-PT" sz="3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1"/>
            <a:endParaRPr lang="pt-PT" sz="2700" dirty="0">
              <a:solidFill>
                <a:schemeClr val="accent6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1"/>
            <a:endParaRPr lang="pt-PT" sz="2700" dirty="0" smtClean="0">
              <a:latin typeface="Arabic Typesetting" pitchFamily="66" charset="-78"/>
              <a:cs typeface="Arabic Typesetting" pitchFamily="66" charset="-78"/>
            </a:endParaRPr>
          </a:p>
          <a:p>
            <a:pPr lvl="1">
              <a:buNone/>
            </a:pPr>
            <a:endParaRPr lang="en-US" sz="27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Marcador de Posição de Conteúdo 3"/>
          <p:cNvSpPr>
            <a:spLocks noGrp="1"/>
          </p:cNvSpPr>
          <p:nvPr>
            <p:ph sz="quarter" idx="14"/>
          </p:nvPr>
        </p:nvSpPr>
        <p:spPr>
          <a:xfrm>
            <a:off x="4860032" y="2924944"/>
            <a:ext cx="4644008" cy="393305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pt-PT" sz="3200" b="1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>
              <a:buNone/>
            </a:pPr>
            <a:endParaRPr lang="pt-PT" sz="3200" b="1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>
              <a:buNone/>
            </a:pPr>
            <a:r>
              <a:rPr lang="pt-PT" sz="32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Benefícios e constrangimentos</a:t>
            </a:r>
          </a:p>
          <a:p>
            <a:pPr>
              <a:buNone/>
            </a:pPr>
            <a:endParaRPr lang="pt-PT" sz="3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1"/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A vida como resultado </a:t>
            </a:r>
            <a:r>
              <a:rPr lang="pt-PT" sz="3200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directo</a:t>
            </a:r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da motivação</a:t>
            </a:r>
          </a:p>
          <a:p>
            <a:pPr lvl="1"/>
            <a:endParaRPr lang="pt-PT" sz="3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1"/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Excesso de motivação: stress, fracasso, bloqueio</a:t>
            </a:r>
          </a:p>
          <a:p>
            <a:pPr lvl="1"/>
            <a:endParaRPr lang="pt-PT" sz="2700" dirty="0" smtClean="0">
              <a:solidFill>
                <a:schemeClr val="accent6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en-US" dirty="0"/>
          </a:p>
        </p:txBody>
      </p:sp>
      <p:pic>
        <p:nvPicPr>
          <p:cNvPr id="6" name="Imagem 5" descr="Motivaçã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1196752"/>
            <a:ext cx="3057128" cy="259855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465171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980728"/>
            <a:ext cx="8373616" cy="5661248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PT" u="sng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PT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Enfrentando desafios emocionais. </a:t>
            </a:r>
            <a:r>
              <a:rPr lang="pt-PT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Como? </a:t>
            </a: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As emoções são boa fonte de informação:</a:t>
            </a:r>
          </a:p>
          <a:p>
            <a:pPr lvl="1" algn="just">
              <a:buFont typeface="Arial" pitchFamily="34" charset="0"/>
              <a:buNone/>
              <a:defRPr/>
            </a:pPr>
            <a:endParaRPr lang="pt-PT" sz="28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1" algn="just"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Compreender as emoções melhora o desempenho</a:t>
            </a:r>
          </a:p>
          <a:p>
            <a:pPr lvl="1" algn="just">
              <a:defRPr/>
            </a:pPr>
            <a:endParaRPr lang="pt-PT" sz="28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1" algn="just"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As equipas aprendem através da compreensão de comportamentos que condicionam respostas emocionais</a:t>
            </a:r>
          </a:p>
          <a:p>
            <a:pPr lvl="1" algn="just">
              <a:defRPr/>
            </a:pPr>
            <a:endParaRPr lang="pt-PT" sz="28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1" algn="just"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A inteligência colaborativa engloba a comunicação não-verbal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1403648" y="586135"/>
            <a:ext cx="61206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400" b="1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3. Consciência Emocional</a:t>
            </a:r>
            <a:endParaRPr lang="pt-PT" sz="4400" b="1" dirty="0">
              <a:solidFill>
                <a:schemeClr val="bg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4" name="Imagem 3" descr="transferir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4288" y="4725144"/>
            <a:ext cx="1869036" cy="191113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807219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476672"/>
            <a:ext cx="8424936" cy="6048672"/>
          </a:xfrm>
        </p:spPr>
        <p:txBody>
          <a:bodyPr rtlCol="0">
            <a:noAutofit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pt-PT" sz="3200" b="1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Os </a:t>
            </a:r>
            <a:r>
              <a:rPr lang="pt-PT" sz="3200" b="1" dirty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S</a:t>
            </a:r>
            <a:r>
              <a:rPr lang="pt-PT" sz="3200" b="1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eis </a:t>
            </a:r>
            <a:r>
              <a:rPr lang="pt-PT" sz="3200" b="1" dirty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C</a:t>
            </a:r>
            <a:r>
              <a:rPr lang="pt-PT" sz="3200" b="1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omponentes da Consciência Emocional das Equipas</a:t>
            </a:r>
          </a:p>
          <a:p>
            <a:pPr marL="0" indent="0" algn="ctr" fontAlgn="auto">
              <a:spcAft>
                <a:spcPts val="0"/>
              </a:spcAft>
              <a:buNone/>
              <a:defRPr/>
            </a:pPr>
            <a:endParaRPr lang="pt-PT" b="1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Consciência </a:t>
            </a:r>
            <a:r>
              <a:rPr lang="pt-PT" sz="28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emocional é compreendermos como nos sentimos e porquê e conseguir transmiti-lo aos outros.</a:t>
            </a:r>
          </a:p>
          <a:p>
            <a:pPr marL="0" indent="0" algn="ctr">
              <a:buNone/>
            </a:pPr>
            <a:r>
              <a:rPr lang="pt-PT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E </a:t>
            </a:r>
            <a:r>
              <a:rPr lang="pt-PT" sz="2800" b="1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para fazer isso numa equipa</a:t>
            </a:r>
            <a:r>
              <a:rPr lang="pt-PT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?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1. Explorar e usar informação que é fornecida pelo estado emocional de dado     elemento da equipa de modo a equilibrar os interesses concorrentes;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2. Conforto em relação às emoções;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3. Consciência de uma grande variedade de comportamentos emocionais;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4. Discernir os vários graus de emoção;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5. Objectividade;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6. Respostas agradáveis.</a:t>
            </a:r>
          </a:p>
        </p:txBody>
      </p:sp>
    </p:spTree>
    <p:extLst>
      <p:ext uri="{BB962C8B-B14F-4D97-AF65-F5344CB8AC3E}">
        <p14:creationId xmlns:p14="http://schemas.microsoft.com/office/powerpoint/2010/main" xmlns="" val="4231482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23528" y="548680"/>
            <a:ext cx="8363272" cy="6309320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pt-PT" sz="4400" b="1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O que é que nos torna emocionalmente conscientes? </a:t>
            </a:r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pt-PT" sz="2800" b="1" dirty="0" smtClean="0">
                <a:solidFill>
                  <a:schemeClr val="bg1">
                    <a:lumMod val="2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É um processo cíclico de sete passos:</a:t>
            </a:r>
            <a:r>
              <a:rPr lang="pt-PT" sz="2800" dirty="0" smtClean="0">
                <a:solidFill>
                  <a:schemeClr val="accent6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pPr marL="0" indent="0" algn="ctr" fontAlgn="auto">
              <a:spcAft>
                <a:spcPts val="0"/>
              </a:spcAft>
              <a:buNone/>
              <a:defRPr/>
            </a:pPr>
            <a:endParaRPr lang="pt-PT" sz="2800" dirty="0" smtClean="0">
              <a:solidFill>
                <a:schemeClr val="accent6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Senso de emoção (sentimento)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Consciência do sentimento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Identificar mais factos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Aceitação do sentimento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Reflicta sobre a razão pela qual a emoção está a surgir nesse momento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Aja – partilhe as suas emoções e tome, se necessário, a atitude adequada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Reflicta sobre a utilidade da resposta e sobre que lições gostaria de guardar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PT" sz="2700" dirty="0" smtClean="0">
              <a:solidFill>
                <a:schemeClr val="accent6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4" name="Imagem 3" descr="Boliche dos Sentimentos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662835">
            <a:off x="4860032" y="2636912"/>
            <a:ext cx="3131840" cy="23488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1557372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755577" y="2675466"/>
            <a:ext cx="7524824" cy="3921885"/>
          </a:xfrm>
        </p:spPr>
        <p:txBody>
          <a:bodyPr>
            <a:normAutofit fontScale="92500" lnSpcReduction="20000"/>
          </a:bodyPr>
          <a:lstStyle/>
          <a:p>
            <a:r>
              <a:rPr lang="pt-PT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Introdução à obra</a:t>
            </a:r>
          </a:p>
          <a:p>
            <a:pPr>
              <a:buNone/>
            </a:pPr>
            <a:endParaRPr lang="pt-PT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t-PT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Conceptualização</a:t>
            </a:r>
          </a:p>
          <a:p>
            <a:endParaRPr lang="pt-PT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t-PT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 7 Capacidades da IES de uma equipa </a:t>
            </a:r>
          </a:p>
          <a:p>
            <a:pPr lvl="1"/>
            <a:r>
              <a:rPr lang="pt-PT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Aplicação das 7 capacidades da IES na turma</a:t>
            </a:r>
          </a:p>
          <a:p>
            <a:pPr lvl="1"/>
            <a:endParaRPr lang="pt-PT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t-PT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Resultados e Liderança emocionalmente inteligente</a:t>
            </a:r>
          </a:p>
          <a:p>
            <a:endParaRPr lang="pt-PT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t-PT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Aplicação de estudos de caso: desafio à turma</a:t>
            </a:r>
          </a:p>
          <a:p>
            <a:pPr lvl="1"/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en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8000" b="1" dirty="0" smtClean="0">
                <a:latin typeface="Arabic Typesetting" pitchFamily="66" charset="-78"/>
                <a:cs typeface="Arabic Typesetting" pitchFamily="66" charset="-78"/>
              </a:rPr>
              <a:t>Índice</a:t>
            </a:r>
            <a:endParaRPr lang="en-US" sz="8000" b="1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696744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endParaRPr lang="pt-PT" sz="2700" dirty="0" smtClean="0">
              <a:latin typeface="Arabic Typesetting" pitchFamily="66" charset="-78"/>
              <a:cs typeface="Arabic Typesetting" pitchFamily="66" charset="-78"/>
            </a:endParaRPr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pt-PT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A comunicação é o sangue vital à vida do trabalho em equipa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É o que as pessoas fazem para se ligarem com os outros para assim poderem suprir as necessidades e desejos que fazem com que as suas vidas melhorem. </a:t>
            </a:r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pt-PT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Os seis componentes da comunicação em equipa</a:t>
            </a:r>
          </a:p>
          <a:p>
            <a:pPr marL="514350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Remetente;</a:t>
            </a:r>
          </a:p>
          <a:p>
            <a:pPr marL="514350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Receptor;</a:t>
            </a:r>
          </a:p>
          <a:p>
            <a:pPr marL="514350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Mensagem;</a:t>
            </a:r>
          </a:p>
          <a:p>
            <a:pPr marL="514350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Significado – conteúdo verbal da mensagem; </a:t>
            </a:r>
          </a:p>
          <a:p>
            <a:pPr marL="514350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Sentimento; </a:t>
            </a:r>
          </a:p>
          <a:p>
            <a:pPr marL="514350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Técnica (respeito, disponibilidade para escutar, liderança, feedback adequado, assistência, reflexão)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pt-PT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982353" y="260648"/>
            <a:ext cx="33843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4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4. Comunicação</a:t>
            </a:r>
            <a:endParaRPr lang="pt-PT" sz="4400" dirty="0">
              <a:solidFill>
                <a:schemeClr val="bg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Rectângulo arredondado 3"/>
          <p:cNvSpPr/>
          <p:nvPr/>
        </p:nvSpPr>
        <p:spPr>
          <a:xfrm>
            <a:off x="215009" y="6209928"/>
            <a:ext cx="8928991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pt-PT" sz="2200" b="1" dirty="0">
                <a:solidFill>
                  <a:schemeClr val="accent6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A aplicação habilidosa destes componentes capacita o receptor a receber e a compreender o significado da mensagem. </a:t>
            </a:r>
          </a:p>
        </p:txBody>
      </p:sp>
      <p:pic>
        <p:nvPicPr>
          <p:cNvPr id="5" name="Imagem 4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10707" y="2924944"/>
            <a:ext cx="2730304" cy="252028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812882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620688"/>
            <a:ext cx="8496944" cy="5703912"/>
          </a:xfrm>
        </p:spPr>
        <p:txBody>
          <a:bodyPr rtlCol="0">
            <a:normAutofit fontScale="92500"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pt-PT" sz="52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Quatro condições para uma comunicação eficaz </a:t>
            </a:r>
            <a:endParaRPr lang="pt-PT" dirty="0" smtClean="0">
              <a:solidFill>
                <a:schemeClr val="accent6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457200" indent="-457200" algn="just">
              <a:buNone/>
              <a:defRPr/>
            </a:pPr>
            <a:r>
              <a:rPr lang="pt-PT" sz="3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1. </a:t>
            </a:r>
            <a:r>
              <a:rPr lang="pt-PT" sz="3000" b="1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Objectivo</a:t>
            </a:r>
            <a:r>
              <a:rPr lang="pt-PT" sz="3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pPr marL="457200" indent="-457200" algn="just">
              <a:defRPr/>
            </a:pPr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Porquê que as pessoas comunicam? Necessidade de informação na resolução de problemas </a:t>
            </a:r>
          </a:p>
          <a:p>
            <a:pPr marL="457200" indent="-457200" algn="just">
              <a:defRPr/>
            </a:pPr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Informação pouco </a:t>
            </a:r>
            <a:r>
              <a:rPr lang="pt-PT" sz="3000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exacta</a:t>
            </a:r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e precisa: engano ou necessidade de adquirir vantagem pessoal</a:t>
            </a:r>
          </a:p>
          <a:p>
            <a:pPr marL="457200" indent="-457200" algn="just">
              <a:defRPr/>
            </a:pPr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Qualidade da informação enviada: depende o bem-estar do remetente</a:t>
            </a:r>
          </a:p>
          <a:p>
            <a:pPr marL="0" indent="0" algn="just">
              <a:buNone/>
              <a:defRPr/>
            </a:pPr>
            <a:r>
              <a:rPr lang="pt-PT" sz="3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2. Forma </a:t>
            </a:r>
          </a:p>
          <a:p>
            <a:pPr marL="0" indent="0" algn="just">
              <a:defRPr/>
            </a:pPr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Engloba a compreensão verbal (7%) e não-verbal (93%) da informação. </a:t>
            </a:r>
          </a:p>
          <a:p>
            <a:pPr marL="0" indent="0" algn="just">
              <a:defRPr/>
            </a:pPr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É muito mais difícil comunicar de uma forma eficaz com membros de equipas dispersos pelo mundo.</a:t>
            </a:r>
          </a:p>
          <a:p>
            <a:pPr marL="0" indent="0" algn="just">
              <a:buNone/>
              <a:defRPr/>
            </a:pPr>
            <a:endParaRPr lang="pt-PT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59143" lvl="1" indent="-457200">
              <a:defRPr/>
            </a:pPr>
            <a:endParaRPr lang="pt-PT" dirty="0" smtClean="0">
              <a:solidFill>
                <a:schemeClr val="accent6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6128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408712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endParaRPr lang="pt-PT" sz="2200" b="1" dirty="0" smtClean="0">
              <a:solidFill>
                <a:schemeClr val="accent6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 algn="ctr">
              <a:buNone/>
              <a:defRPr/>
            </a:pPr>
            <a:r>
              <a:rPr lang="pt-PT" sz="4400" dirty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Quatro condições para uma comunicação eficaz </a:t>
            </a:r>
            <a:endParaRPr lang="pt-PT" sz="2200" b="1" dirty="0">
              <a:solidFill>
                <a:schemeClr val="accent6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 algn="just">
              <a:buNone/>
              <a:defRPr/>
            </a:pPr>
            <a:endParaRPr lang="pt-PT" sz="2800" b="1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 algn="just">
              <a:buNone/>
              <a:defRPr/>
            </a:pPr>
            <a:r>
              <a:rPr lang="pt-PT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3. Conteúdo</a:t>
            </a:r>
          </a:p>
          <a:p>
            <a:pPr marL="0" indent="0" algn="just">
              <a:buNone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Dois tipos de conteúdo que formam a expressão-significado e sentimento. </a:t>
            </a:r>
          </a:p>
          <a:p>
            <a:pPr marL="0" indent="0" algn="just">
              <a:buNone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A forma como se usa o tom da voz, os gestos, a postura, a expressão facial antes e depois de proferir dada informação transmite energia emocional que acrescenta sentimento à comunicação.</a:t>
            </a:r>
          </a:p>
          <a:p>
            <a:pPr marL="0" indent="0" algn="just">
              <a:buNone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Requer sincronização entre o comportamento verbal e o não-verbal. 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endParaRPr lang="pt-PT" sz="28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PT" sz="2200" dirty="0" smtClean="0">
              <a:solidFill>
                <a:schemeClr val="accent6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2974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395536" y="1844824"/>
            <a:ext cx="7624357" cy="4464496"/>
          </a:xfrm>
        </p:spPr>
        <p:txBody>
          <a:bodyPr>
            <a:normAutofit fontScale="85000" lnSpcReduction="2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pt-PT" sz="3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4. Função </a:t>
            </a:r>
            <a:endParaRPr lang="pt-PT" sz="30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O quarto </a:t>
            </a:r>
            <a:r>
              <a:rPr lang="pt-PT" sz="3000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aspecto</a:t>
            </a:r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da comunicação IES em equipa tem que ver com a função da comunicação no processo. Para que as equipas trabalhem para aumentar a IES da sua comunicação existem dois papéis a ser abordados: remetente e </a:t>
            </a:r>
            <a:r>
              <a:rPr lang="pt-PT" sz="3000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receptor</a:t>
            </a:r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. </a:t>
            </a:r>
            <a:endParaRPr lang="pt-PT" sz="3000" b="1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301943" lvl="1" indent="0" algn="just">
              <a:buNone/>
              <a:defRPr/>
            </a:pPr>
            <a:r>
              <a:rPr lang="pt-PT" sz="3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Responsabilidades do remetente</a:t>
            </a:r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: </a:t>
            </a:r>
          </a:p>
          <a:p>
            <a:pPr marL="301943" lvl="1" indent="0" algn="just">
              <a:defRPr/>
            </a:pPr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Deve agir respeitosamente: familiaridade, segurança. </a:t>
            </a:r>
          </a:p>
          <a:p>
            <a:pPr marL="301943" lvl="1" indent="0" algn="just">
              <a:defRPr/>
            </a:pPr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Atenção ao volume, postura, intensidade e ritmo do discurso com o do </a:t>
            </a:r>
            <a:r>
              <a:rPr lang="pt-PT" sz="3000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receptor</a:t>
            </a:r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. </a:t>
            </a:r>
          </a:p>
          <a:p>
            <a:pPr marL="301943" lvl="1" indent="0" algn="just">
              <a:buNone/>
              <a:defRPr/>
            </a:pPr>
            <a:r>
              <a:rPr lang="pt-PT" sz="3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Responsabilidades do </a:t>
            </a:r>
            <a:r>
              <a:rPr lang="pt-PT" sz="3000" b="1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receptor</a:t>
            </a:r>
            <a:r>
              <a:rPr lang="pt-PT" sz="3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: </a:t>
            </a:r>
          </a:p>
          <a:p>
            <a:pPr marL="301943" lvl="1" indent="0" algn="just">
              <a:defRPr/>
            </a:pPr>
            <a:r>
              <a:rPr lang="pt-PT" sz="3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Escutar atentamente, respeitosamente, concentrar-se na mensagem. </a:t>
            </a:r>
          </a:p>
          <a:p>
            <a:pPr marL="301943" lvl="1" indent="0" algn="just">
              <a:defRPr/>
            </a:pPr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Dar feedback</a:t>
            </a:r>
          </a:p>
          <a:p>
            <a:endParaRPr lang="en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pt-PT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pt-PT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Quatro condições para uma comunicação eficaz </a:t>
            </a:r>
            <a:r>
              <a:rPr lang="pt-PT" sz="2200" b="1" dirty="0" smtClean="0">
                <a:solidFill>
                  <a:schemeClr val="accent6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pt-PT" sz="2200" b="1" dirty="0" smtClean="0">
                <a:solidFill>
                  <a:schemeClr val="accent6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683568" y="2348880"/>
            <a:ext cx="7848872" cy="4104456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endParaRPr lang="pt-PT" sz="28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514350" indent="-514350" algn="just" fontAlgn="auto">
              <a:spcAft>
                <a:spcPts val="0"/>
              </a:spcAft>
              <a:buNone/>
              <a:defRPr/>
            </a:pPr>
            <a:r>
              <a:rPr lang="pt-PT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1. Consciência ambiental: </a:t>
            </a: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consciência clara do seu ambiente físico e social dir-nos-á do que nos devemos aproximar e afastar</a:t>
            </a:r>
          </a:p>
          <a:p>
            <a:pPr marL="514350" indent="-514350" algn="just" fontAlgn="auto">
              <a:spcAft>
                <a:spcPts val="0"/>
              </a:spcAft>
              <a:buNone/>
              <a:defRPr/>
            </a:pPr>
            <a:endParaRPr lang="pt-PT" sz="28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514350" indent="-514350" algn="just" fontAlgn="auto">
              <a:spcAft>
                <a:spcPts val="0"/>
              </a:spcAft>
              <a:buNone/>
              <a:defRPr/>
            </a:pPr>
            <a:r>
              <a:rPr lang="pt-PT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2. Assertividade: </a:t>
            </a: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partilhá-lo dando feedback emocional à sua equipa</a:t>
            </a:r>
          </a:p>
          <a:p>
            <a:pPr marL="514350" indent="-514350" algn="just" fontAlgn="auto">
              <a:spcAft>
                <a:spcPts val="0"/>
              </a:spcAft>
              <a:buNone/>
              <a:defRPr/>
            </a:pPr>
            <a:endParaRPr lang="pt-PT" sz="28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514350" indent="-514350" algn="just" fontAlgn="auto">
              <a:spcAft>
                <a:spcPts val="0"/>
              </a:spcAft>
              <a:buNone/>
              <a:defRPr/>
            </a:pPr>
            <a:r>
              <a:rPr lang="pt-PT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3. </a:t>
            </a:r>
            <a:r>
              <a:rPr lang="pt-PT" sz="2800" b="1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Auto-apreciação</a:t>
            </a:r>
            <a:r>
              <a:rPr lang="pt-PT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: </a:t>
            </a: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aceitação de nós próprios </a:t>
            </a:r>
            <a:r>
              <a:rPr lang="pt-PT" sz="2800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exactamente</a:t>
            </a: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como somos;  mudar o que ache que pode melhorar e, para tal, deve sentir que é valorizado e amparados pela equipa</a:t>
            </a:r>
          </a:p>
          <a:p>
            <a:endParaRPr lang="pt-PT" dirty="0" smtClean="0"/>
          </a:p>
          <a:p>
            <a:endParaRPr lang="pt-PT" dirty="0" smtClean="0"/>
          </a:p>
          <a:p>
            <a:endParaRPr lang="en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5. Tolerância ao Stress</a:t>
            </a:r>
            <a:br>
              <a:rPr lang="pt-PT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</a:br>
            <a:endParaRPr lang="en-US" dirty="0"/>
          </a:p>
        </p:txBody>
      </p:sp>
      <p:sp>
        <p:nvSpPr>
          <p:cNvPr id="4" name="Rectângulo 3"/>
          <p:cNvSpPr/>
          <p:nvPr/>
        </p:nvSpPr>
        <p:spPr>
          <a:xfrm>
            <a:off x="755576" y="1700808"/>
            <a:ext cx="67687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PT" sz="2000" b="1" dirty="0" smtClean="0">
                <a:latin typeface="Times New Roman" pitchFamily="18" charset="0"/>
                <a:cs typeface="Times New Roman" pitchFamily="18" charset="0"/>
              </a:rPr>
              <a:t>Sete componentes da tolerância ao stress para equipas: </a:t>
            </a:r>
          </a:p>
        </p:txBody>
      </p:sp>
      <p:pic>
        <p:nvPicPr>
          <p:cNvPr id="5" name="Imagem 4" descr="stres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4954" y="620688"/>
            <a:ext cx="1947817" cy="201622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03040" y="1370112"/>
            <a:ext cx="8640960" cy="5487888"/>
          </a:xfrm>
        </p:spPr>
        <p:txBody>
          <a:bodyPr rtlCol="0">
            <a:noAutofit/>
          </a:bodyPr>
          <a:lstStyle/>
          <a:p>
            <a:pPr marL="0" indent="0" algn="just" fontAlgn="auto">
              <a:spcAft>
                <a:spcPts val="0"/>
              </a:spcAft>
              <a:buNone/>
              <a:defRPr/>
            </a:pPr>
            <a:endParaRPr lang="pt-PT" sz="2800" b="1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514350" indent="-514350" fontAlgn="auto">
              <a:spcAft>
                <a:spcPts val="0"/>
              </a:spcAft>
              <a:buNone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4.</a:t>
            </a:r>
            <a:r>
              <a:rPr lang="pt-PT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Bem-estar: </a:t>
            </a: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o stress coloca a saúde e bem-estar em risco</a:t>
            </a:r>
          </a:p>
          <a:p>
            <a:pPr marL="514350" indent="-514350" fontAlgn="auto">
              <a:spcAft>
                <a:spcPts val="0"/>
              </a:spcAft>
              <a:buNone/>
              <a:defRPr/>
            </a:pPr>
            <a:endParaRPr lang="pt-PT" sz="28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514350" indent="-514350" fontAlgn="auto">
              <a:spcAft>
                <a:spcPts val="0"/>
              </a:spcAft>
              <a:buNone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5. </a:t>
            </a:r>
            <a:r>
              <a:rPr lang="pt-PT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Humor: </a:t>
            </a: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o riso estimula a produção de endorfinas, responsáveis pelo bem-estar o que pode diminuir o stress</a:t>
            </a:r>
          </a:p>
          <a:p>
            <a:pPr marL="514350" indent="-514350" fontAlgn="auto">
              <a:spcAft>
                <a:spcPts val="0"/>
              </a:spcAft>
              <a:buNone/>
              <a:defRPr/>
            </a:pPr>
            <a:endParaRPr lang="pt-PT" sz="28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514350" indent="-514350" fontAlgn="auto">
              <a:spcAft>
                <a:spcPts val="0"/>
              </a:spcAft>
              <a:buNone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6. </a:t>
            </a:r>
            <a:r>
              <a:rPr lang="pt-PT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Flexibilidade</a:t>
            </a: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: conseguir vergar sem quebrar é essencial para que as equipas saibam gerir o stress diário</a:t>
            </a:r>
          </a:p>
          <a:p>
            <a:pPr marL="514350" indent="-514350" fontAlgn="auto">
              <a:spcAft>
                <a:spcPts val="0"/>
              </a:spcAft>
              <a:buNone/>
              <a:defRPr/>
            </a:pPr>
            <a:endParaRPr lang="pt-PT" sz="28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514350" indent="-514350" fontAlgn="auto">
              <a:spcAft>
                <a:spcPts val="0"/>
              </a:spcAft>
              <a:buNone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7. </a:t>
            </a:r>
            <a:r>
              <a:rPr lang="pt-PT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Humildade: </a:t>
            </a: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entender que há coisas que um membro não consegue fazer sem a sua equipa e que, mesmo em equipa, algumas vezes falharão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pt-PT" sz="2700" b="1" dirty="0" smtClean="0">
              <a:solidFill>
                <a:schemeClr val="accent6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PT" sz="27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662746" y="260648"/>
            <a:ext cx="37444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4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5. Tolerância ao Stress</a:t>
            </a:r>
            <a:endParaRPr lang="pt-PT" sz="4400" dirty="0">
              <a:solidFill>
                <a:schemeClr val="bg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9963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971600" y="2348880"/>
            <a:ext cx="7408333" cy="3450696"/>
          </a:xfrm>
        </p:spPr>
        <p:txBody>
          <a:bodyPr>
            <a:normAutofit/>
          </a:bodyPr>
          <a:lstStyle/>
          <a:p>
            <a:pPr algn="just" fontAlgn="auto">
              <a:spcAft>
                <a:spcPts val="0"/>
              </a:spcAft>
              <a:buNone/>
              <a:defRPr/>
            </a:pPr>
            <a:r>
              <a:rPr lang="pt-PT" sz="28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Benefícios da gestão de stress para a equipa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endParaRPr lang="pt-PT" sz="2800" b="1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 algn="just"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Capacidade </a:t>
            </a:r>
            <a:r>
              <a:rPr lang="pt-PT" sz="28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de evitar a </a:t>
            </a: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autodestruição resultante de  erros </a:t>
            </a:r>
            <a:r>
              <a:rPr lang="pt-PT" sz="28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internos </a:t>
            </a: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e situações de  pressão</a:t>
            </a:r>
          </a:p>
          <a:p>
            <a:pPr marL="0" indent="0" algn="just">
              <a:defRPr/>
            </a:pPr>
            <a:endParaRPr lang="pt-PT" sz="28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 algn="just"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Possibilidade de substituição: as pessoas conhecem-se</a:t>
            </a:r>
            <a:endParaRPr lang="pt-PT" sz="28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pt-PT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latin typeface="Arabic Typesetting" pitchFamily="66" charset="-78"/>
                <a:cs typeface="Arabic Typesetting" pitchFamily="66" charset="-78"/>
              </a:rPr>
              <a:t>Tolerância ao Stress</a:t>
            </a:r>
            <a:endParaRPr lang="pt-PT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146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6336704"/>
          </a:xfrm>
        </p:spPr>
        <p:txBody>
          <a:bodyPr rtlCol="0">
            <a:normAutofit fontScale="92500" lnSpcReduction="10000"/>
          </a:bodyPr>
          <a:lstStyle/>
          <a:p>
            <a:pPr marL="0" indent="0" algn="just" fontAlgn="auto">
              <a:spcAft>
                <a:spcPts val="0"/>
              </a:spcAft>
              <a:buNone/>
              <a:defRPr/>
            </a:pPr>
            <a:endParaRPr lang="pt-PT" sz="2700" dirty="0" smtClean="0">
              <a:solidFill>
                <a:schemeClr val="accent6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 algn="just" fontAlgn="auto">
              <a:spcAft>
                <a:spcPts val="0"/>
              </a:spcAft>
              <a:buNone/>
              <a:defRPr/>
            </a:pPr>
            <a:endParaRPr lang="pt-PT" sz="2700" dirty="0">
              <a:solidFill>
                <a:schemeClr val="accent6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pt-PT" sz="29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É um desafio que envolve a discordância baseada em diferentes perspectivas, valores e prioridades que ganha energia suficiente para perturbar o sistema. A resolução de conflitos é o processo empregue por indivíduos e equipas que enfrentam o desafio para resolver o assunto. 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endParaRPr lang="pt-PT" sz="27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 algn="r" fontAlgn="auto">
              <a:spcAft>
                <a:spcPts val="0"/>
              </a:spcAft>
              <a:buNone/>
              <a:defRPr/>
            </a:pPr>
            <a:endParaRPr lang="pt-PT" sz="27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 algn="r" fontAlgn="auto">
              <a:spcAft>
                <a:spcPts val="0"/>
              </a:spcAft>
              <a:buNone/>
              <a:defRPr/>
            </a:pPr>
            <a:endParaRPr lang="pt-PT" sz="2700" b="1" dirty="0" smtClean="0">
              <a:solidFill>
                <a:schemeClr val="bg1">
                  <a:lumMod val="25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 algn="just" fontAlgn="auto">
              <a:spcAft>
                <a:spcPts val="0"/>
              </a:spcAft>
              <a:buNone/>
              <a:defRPr/>
            </a:pPr>
            <a:endParaRPr lang="pt-PT" sz="2700" b="1" dirty="0" smtClean="0">
              <a:solidFill>
                <a:schemeClr val="bg1">
                  <a:lumMod val="25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pt-PT" sz="2900" b="1" dirty="0" smtClean="0">
                <a:solidFill>
                  <a:schemeClr val="bg1">
                    <a:lumMod val="2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O conflito é sempre uma oportunidade</a:t>
            </a:r>
          </a:p>
          <a:p>
            <a:pPr marL="0" indent="0" algn="just">
              <a:buNone/>
              <a:defRPr/>
            </a:pPr>
            <a:r>
              <a:rPr lang="pt-PT" sz="29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Bom funcionamento da equipa: valores claramente articulados e </a:t>
            </a:r>
            <a:r>
              <a:rPr lang="pt-PT" sz="2900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adoptar</a:t>
            </a:r>
            <a:r>
              <a:rPr lang="pt-PT" sz="29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decisões éticas</a:t>
            </a:r>
          </a:p>
          <a:p>
            <a:pPr marL="0" indent="0" algn="just">
              <a:buNone/>
              <a:defRPr/>
            </a:pPr>
            <a:r>
              <a:rPr lang="pt-PT" sz="29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Capacidade de resolução de conflitos: tratar do conflito de forma aberta e construtiva. </a:t>
            </a:r>
            <a:endParaRPr lang="pt-PT" sz="29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 algn="just">
              <a:buNone/>
              <a:defRPr/>
            </a:pPr>
            <a:r>
              <a:rPr lang="pt-PT" sz="29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Criticar o trabalho e não a pessoa: sugestões específicas para o aperfeiçoamento</a:t>
            </a:r>
            <a:r>
              <a:rPr lang="pt-PT" sz="27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. 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pt-PT" dirty="0" smtClean="0"/>
          </a:p>
        </p:txBody>
      </p:sp>
      <p:sp>
        <p:nvSpPr>
          <p:cNvPr id="2" name="CaixaDeTexto 1"/>
          <p:cNvSpPr txBox="1"/>
          <p:nvPr/>
        </p:nvSpPr>
        <p:spPr>
          <a:xfrm>
            <a:off x="2195736" y="535468"/>
            <a:ext cx="4536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4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6. Resolução de Conflitos</a:t>
            </a:r>
            <a:endParaRPr lang="pt-PT" sz="4400" dirty="0">
              <a:solidFill>
                <a:schemeClr val="bg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4" name="Imagem 3" descr="transferir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2708920"/>
            <a:ext cx="2403351" cy="159932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127758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6381328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pt-PT" sz="3200" b="1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Nove Componentes da Resolução de Conflitos nas Equipas </a:t>
            </a:r>
          </a:p>
          <a:p>
            <a:pPr marL="0" indent="0" algn="ctr" fontAlgn="auto">
              <a:spcAft>
                <a:spcPts val="0"/>
              </a:spcAft>
              <a:buNone/>
              <a:defRPr/>
            </a:pPr>
            <a:endParaRPr lang="pt-PT" sz="3200" b="1" dirty="0" smtClean="0">
              <a:solidFill>
                <a:schemeClr val="bg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514350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Paciência; </a:t>
            </a:r>
          </a:p>
          <a:p>
            <a:pPr marL="514350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PT" sz="2800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Perspectiva</a:t>
            </a:r>
            <a:endParaRPr lang="pt-PT" sz="28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Intenção e atenção</a:t>
            </a:r>
          </a:p>
          <a:p>
            <a:pPr marL="514350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Comunicação colaborativa</a:t>
            </a:r>
          </a:p>
          <a:p>
            <a:pPr marL="514350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Empatia: demonstrar interesse, preocupação e respeito</a:t>
            </a:r>
          </a:p>
          <a:p>
            <a:pPr marL="514350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Assertividade</a:t>
            </a:r>
          </a:p>
          <a:p>
            <a:pPr marL="514350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Escolha um estilo de resolução de conflitos: evitar, acomodar, comprometer, competir ou colaborar;</a:t>
            </a:r>
          </a:p>
          <a:p>
            <a:pPr marL="514350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Humor</a:t>
            </a:r>
          </a:p>
          <a:p>
            <a:pPr marL="514350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Gratidão: reconhecer e celebrar as dádivas que têm recebido como equipa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PT" sz="28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2392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88640"/>
            <a:ext cx="9073008" cy="666936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pt-PT" sz="20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pt-PT" sz="3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pt-PT" sz="33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 algn="just">
              <a:buNone/>
            </a:pPr>
            <a:endParaRPr lang="pt-PT" sz="33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r>
              <a:rPr lang="pt-PT" sz="33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Felicidade</a:t>
            </a:r>
            <a:r>
              <a:rPr lang="pt-PT" sz="33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– capacidade de o indivíduo se sentir satisfeito de forma imediata</a:t>
            </a:r>
            <a:r>
              <a:rPr lang="pt-PT" sz="33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;</a:t>
            </a:r>
            <a:endParaRPr lang="pt-PT" sz="33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 algn="just">
              <a:buNone/>
            </a:pPr>
            <a:endParaRPr lang="pt-PT" sz="33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r>
              <a:rPr lang="pt-PT" sz="33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Optimismo</a:t>
            </a:r>
            <a:r>
              <a:rPr lang="pt-PT" sz="33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– expectativas em relação aos resultados futuros. É o fulcro que equilibra a satisfação em relação ao presente e a convicção de que resultados positivos irão surgir (</a:t>
            </a:r>
            <a:r>
              <a:rPr lang="pt-PT" sz="3300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Ex</a:t>
            </a:r>
            <a:r>
              <a:rPr lang="pt-PT" sz="33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: Equipa de vendedores).</a:t>
            </a:r>
          </a:p>
          <a:p>
            <a:pPr algn="just"/>
            <a:endParaRPr lang="pt-PT" sz="33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>
              <a:buNone/>
            </a:pPr>
            <a:r>
              <a:rPr lang="pt-PT" sz="33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Martin </a:t>
            </a:r>
            <a:r>
              <a:rPr lang="pt-PT" sz="3300" dirty="0" err="1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Seligman</a:t>
            </a:r>
            <a:r>
              <a:rPr lang="pt-PT" sz="33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, </a:t>
            </a:r>
            <a:r>
              <a:rPr lang="pt-PT" sz="33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Identificou três aspectos que afectam de forma directa o optimismo de um indivíduo: </a:t>
            </a:r>
          </a:p>
          <a:p>
            <a:pPr>
              <a:buFont typeface="Wingdings" pitchFamily="2" charset="2"/>
              <a:buChar char="§"/>
            </a:pPr>
            <a:r>
              <a:rPr lang="pt-PT" sz="33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Nível de permanência;</a:t>
            </a:r>
          </a:p>
          <a:p>
            <a:pPr>
              <a:buFont typeface="Wingdings" pitchFamily="2" charset="2"/>
              <a:buChar char="§"/>
            </a:pPr>
            <a:r>
              <a:rPr lang="pt-PT" sz="33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Perseverança;</a:t>
            </a:r>
          </a:p>
          <a:p>
            <a:pPr>
              <a:buFont typeface="Wingdings" pitchFamily="2" charset="2"/>
              <a:buChar char="§"/>
            </a:pPr>
            <a:r>
              <a:rPr lang="pt-PT" sz="33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Personalização.</a:t>
            </a:r>
          </a:p>
          <a:p>
            <a:pPr marL="0" indent="0">
              <a:buNone/>
            </a:pPr>
            <a:endParaRPr lang="pt-PT" sz="2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t-PT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latin typeface="Arabic Typesetting" pitchFamily="66" charset="-78"/>
                <a:cs typeface="Arabic Typesetting" pitchFamily="66" charset="-78"/>
              </a:rPr>
              <a:t>7. Atitude Positiva</a:t>
            </a:r>
            <a:endParaRPr lang="pt-PT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4" name="Imagem 3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5002907"/>
            <a:ext cx="1855093" cy="18550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452901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27584" y="1772816"/>
            <a:ext cx="7408333" cy="3450696"/>
          </a:xfrm>
        </p:spPr>
        <p:txBody>
          <a:bodyPr>
            <a:noAutofit/>
          </a:bodyPr>
          <a:lstStyle/>
          <a:p>
            <a:pPr algn="just"/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Organizações: crescente número de equipas de trabalho</a:t>
            </a:r>
          </a:p>
          <a:p>
            <a:pPr algn="just"/>
            <a:endParaRPr lang="pt-PT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Equipas: contexto social com significantes </a:t>
            </a:r>
            <a:r>
              <a:rPr lang="pt-PT" sz="3200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interacções</a:t>
            </a:r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emocionais</a:t>
            </a:r>
          </a:p>
          <a:p>
            <a:pPr algn="just"/>
            <a:endParaRPr lang="pt-PT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Organizações que não investem </a:t>
            </a:r>
          </a:p>
          <a:p>
            <a:pPr algn="just">
              <a:buNone/>
            </a:pPr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em IES: risco de obsolescência</a:t>
            </a:r>
          </a:p>
          <a:p>
            <a:pPr algn="just"/>
            <a:endParaRPr lang="pt-PT" sz="32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Sucesso organizacional</a:t>
            </a:r>
            <a:endParaRPr lang="en-US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b="1" dirty="0" smtClean="0">
                <a:latin typeface="Arabic Typesetting" pitchFamily="66" charset="-78"/>
                <a:cs typeface="Arabic Typesetting" pitchFamily="66" charset="-78"/>
              </a:rPr>
              <a:t>Por que é importante falar em IES?</a:t>
            </a:r>
            <a:endParaRPr lang="en-US" b="1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4" name="Imagem 3" descr="tea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59558" y="3789040"/>
            <a:ext cx="3744416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94586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t-PT" dirty="0" smtClean="0"/>
          </a:p>
          <a:p>
            <a:pPr marL="0" indent="0" algn="ctr">
              <a:buNone/>
            </a:pPr>
            <a:endParaRPr lang="pt-PT" dirty="0"/>
          </a:p>
          <a:p>
            <a:pPr marL="0" indent="0" algn="ctr">
              <a:buNone/>
            </a:pPr>
            <a:endParaRPr lang="pt-PT" dirty="0" smtClean="0"/>
          </a:p>
          <a:p>
            <a:pPr marL="0" indent="0" algn="ctr">
              <a:buNone/>
            </a:pPr>
            <a:endParaRPr lang="pt-PT" sz="2700" dirty="0" smtClean="0">
              <a:solidFill>
                <a:schemeClr val="accent6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 algn="ctr">
              <a:buNone/>
            </a:pPr>
            <a:r>
              <a:rPr lang="pt-PT" sz="27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Convicção Positiva Elevada;</a:t>
            </a:r>
          </a:p>
          <a:p>
            <a:pPr marL="0" indent="0" algn="ctr">
              <a:buNone/>
            </a:pPr>
            <a:endParaRPr lang="pt-PT" sz="27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 algn="ctr">
              <a:buNone/>
            </a:pPr>
            <a:endParaRPr lang="pt-PT" sz="27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 algn="ctr">
              <a:buNone/>
            </a:pPr>
            <a:r>
              <a:rPr lang="pt-PT" sz="27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Disposição para Trabalhar Elevada</a:t>
            </a:r>
          </a:p>
          <a:p>
            <a:pPr marL="0" indent="0" algn="ctr">
              <a:buNone/>
            </a:pPr>
            <a:endParaRPr lang="pt-PT" sz="2700" dirty="0" smtClean="0">
              <a:solidFill>
                <a:schemeClr val="accent6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 algn="just">
              <a:buNone/>
            </a:pPr>
            <a:r>
              <a:rPr lang="pt-PT" sz="27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As atitudes positivas apoiam a criação e ampliação de ideias, conduzindo a decisões mais eficazes, revelando-se um activo bastante importante para um Equipa. 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>
                <a:latin typeface="Arabic Typesetting" pitchFamily="66" charset="-78"/>
                <a:cs typeface="Arabic Typesetting" pitchFamily="66" charset="-78"/>
              </a:rPr>
              <a:t>O</a:t>
            </a:r>
            <a:r>
              <a:rPr lang="pt-PT" dirty="0" smtClean="0">
                <a:latin typeface="Arabic Typesetting" pitchFamily="66" charset="-78"/>
                <a:cs typeface="Arabic Typesetting" pitchFamily="66" charset="-78"/>
              </a:rPr>
              <a:t>s Sete Componentes da Atitude Positiva</a:t>
            </a:r>
            <a:endParaRPr lang="pt-PT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0" name="Seta para baixo 9"/>
          <p:cNvSpPr/>
          <p:nvPr/>
        </p:nvSpPr>
        <p:spPr>
          <a:xfrm>
            <a:off x="4499992" y="2625551"/>
            <a:ext cx="288032" cy="50405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4" name="Mais 13"/>
          <p:cNvSpPr/>
          <p:nvPr/>
        </p:nvSpPr>
        <p:spPr>
          <a:xfrm>
            <a:off x="4271392" y="3717032"/>
            <a:ext cx="745232" cy="669032"/>
          </a:xfrm>
          <a:prstGeom prst="mathPl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7" name="CaixaDeTexto 16"/>
          <p:cNvSpPr txBox="1"/>
          <p:nvPr/>
        </p:nvSpPr>
        <p:spPr>
          <a:xfrm>
            <a:off x="2123728" y="1988840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200" b="1" dirty="0" smtClean="0">
                <a:latin typeface="Arabic Typesetting" pitchFamily="66" charset="-78"/>
                <a:cs typeface="Arabic Typesetting" pitchFamily="66" charset="-78"/>
              </a:rPr>
              <a:t>1. Atitude  de Prontidão Positiva </a:t>
            </a:r>
            <a:endParaRPr lang="pt-PT" sz="3200" b="1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7103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51520" y="1988840"/>
            <a:ext cx="8712968" cy="4581128"/>
          </a:xfrm>
        </p:spPr>
        <p:txBody>
          <a:bodyPr>
            <a:normAutofit fontScale="92500" lnSpcReduction="20000"/>
          </a:bodyPr>
          <a:lstStyle/>
          <a:p>
            <a:pPr marL="816293" lvl="1" indent="-514350" algn="just">
              <a:buNone/>
            </a:pPr>
            <a:endParaRPr lang="pt-PT" sz="2800" b="1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514350" indent="-514350" algn="just">
              <a:buNone/>
            </a:pPr>
            <a:r>
              <a:rPr lang="pt-PT" sz="3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2. Esperança</a:t>
            </a:r>
          </a:p>
          <a:p>
            <a:pPr marL="816293" lvl="1" indent="-514350" algn="just"/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Comportamento transformador e contagioso (</a:t>
            </a:r>
            <a:r>
              <a:rPr lang="pt-PT" sz="3000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Emily</a:t>
            </a:r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pt-PT" sz="3000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Dickinson</a:t>
            </a:r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</a:p>
          <a:p>
            <a:pPr marL="816293" lvl="1" indent="-514350" algn="just"/>
            <a:endParaRPr lang="pt-PT" sz="30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514350" indent="-514350" algn="just">
              <a:buNone/>
            </a:pPr>
            <a:r>
              <a:rPr lang="pt-PT" sz="3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3. Curiosidade</a:t>
            </a:r>
            <a:endParaRPr lang="pt-PT" sz="3000" b="1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816293" lvl="1" indent="-514350" algn="just"/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Constrói </a:t>
            </a:r>
            <a:r>
              <a:rPr lang="pt-PT" sz="30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um sentido de </a:t>
            </a:r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possibilidade e cria novas oportunidades</a:t>
            </a:r>
          </a:p>
          <a:p>
            <a:pPr marL="816293" lvl="1" indent="-514350" algn="just"/>
            <a:endParaRPr lang="pt-PT" sz="30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514350" indent="-514350" algn="just">
              <a:buNone/>
            </a:pPr>
            <a:r>
              <a:rPr lang="pt-PT" sz="3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4. Visão a longo prazo</a:t>
            </a:r>
          </a:p>
          <a:p>
            <a:pPr marL="816293" lvl="1" indent="-514350" algn="just"/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Promovida pelo </a:t>
            </a:r>
            <a:r>
              <a:rPr lang="pt-PT" sz="3000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optimismo</a:t>
            </a:r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: olhar para o futuro com expectativas positivas.</a:t>
            </a:r>
          </a:p>
          <a:p>
            <a:pPr marL="816293" lvl="1" indent="-514350" algn="just"/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Essencial para lidar com os desafios e manter a criatividade</a:t>
            </a:r>
          </a:p>
          <a:p>
            <a:pPr marL="514350" indent="-514350" algn="just">
              <a:buFont typeface="+mj-lt"/>
              <a:buAutoNum type="arabicPeriod"/>
            </a:pPr>
            <a:endParaRPr lang="pt-PT" sz="3200" dirty="0">
              <a:solidFill>
                <a:schemeClr val="accent6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>
                <a:latin typeface="Arabic Typesetting" pitchFamily="66" charset="-78"/>
                <a:cs typeface="Arabic Typesetting" pitchFamily="66" charset="-78"/>
              </a:rPr>
              <a:t>O</a:t>
            </a:r>
            <a:r>
              <a:rPr lang="pt-PT" dirty="0" smtClean="0">
                <a:latin typeface="Arabic Typesetting" pitchFamily="66" charset="-78"/>
                <a:cs typeface="Arabic Typesetting" pitchFamily="66" charset="-78"/>
              </a:rPr>
              <a:t>s Sete Componentes </a:t>
            </a:r>
            <a:r>
              <a:rPr lang="pt-PT" dirty="0">
                <a:latin typeface="Arabic Typesetting" pitchFamily="66" charset="-78"/>
                <a:cs typeface="Arabic Typesetting" pitchFamily="66" charset="-78"/>
              </a:rPr>
              <a:t>da Atitude Positiva</a:t>
            </a:r>
          </a:p>
        </p:txBody>
      </p:sp>
    </p:spTree>
    <p:extLst>
      <p:ext uri="{BB962C8B-B14F-4D97-AF65-F5344CB8AC3E}">
        <p14:creationId xmlns:p14="http://schemas.microsoft.com/office/powerpoint/2010/main" xmlns="" val="1960791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7811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t-PT" sz="2600" dirty="0" smtClean="0"/>
          </a:p>
          <a:p>
            <a:pPr marL="0" indent="0" algn="just">
              <a:buNone/>
            </a:pPr>
            <a:r>
              <a:rPr lang="pt-PT" sz="3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5. Atitude de Abundância</a:t>
            </a:r>
          </a:p>
          <a:p>
            <a:pPr marL="816293" lvl="1" indent="-514350" algn="just"/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Visualização de oportunidades: existência de necessidades supridas</a:t>
            </a:r>
          </a:p>
          <a:p>
            <a:pPr marL="816293" lvl="1" indent="-514350" algn="just">
              <a:buNone/>
            </a:pPr>
            <a:endParaRPr lang="pt-PT" sz="30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514350" indent="-514350" algn="just">
              <a:buNone/>
            </a:pPr>
            <a:r>
              <a:rPr lang="pt-PT" sz="3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6. Brincadeira</a:t>
            </a:r>
          </a:p>
          <a:p>
            <a:pPr marL="816293" lvl="1" indent="-514350" algn="just"/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Divertimento entre a equipa durante o trabalho</a:t>
            </a:r>
          </a:p>
          <a:p>
            <a:pPr marL="816293" lvl="1" indent="-514350" algn="just"/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Aumenta a criatividade; maior resposta a desafios, diminui os níveis de stresse</a:t>
            </a:r>
          </a:p>
          <a:p>
            <a:pPr marL="514350" indent="-514350" algn="just">
              <a:buNone/>
            </a:pPr>
            <a:r>
              <a:rPr lang="pt-PT" sz="30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7. Prazer</a:t>
            </a:r>
          </a:p>
          <a:p>
            <a:pPr marL="816293" lvl="1" indent="-514350" algn="just"/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Complementar com a atitude positiva</a:t>
            </a:r>
          </a:p>
          <a:p>
            <a:pPr marL="816293" lvl="1" indent="-514350" algn="just"/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Equipa mais entusiástica e motivada.</a:t>
            </a:r>
          </a:p>
          <a:p>
            <a:pPr marL="301943" lvl="1" indent="0" algn="ctr"/>
            <a:endParaRPr lang="pt-PT" sz="2500" dirty="0" smtClean="0">
              <a:solidFill>
                <a:schemeClr val="accent6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>
              <a:buNone/>
            </a:pPr>
            <a:endParaRPr lang="pt-PT" sz="2700" dirty="0">
              <a:solidFill>
                <a:schemeClr val="accent6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>
                <a:latin typeface="Arabic Typesetting" pitchFamily="66" charset="-78"/>
                <a:cs typeface="Arabic Typesetting" pitchFamily="66" charset="-78"/>
              </a:rPr>
              <a:t>O</a:t>
            </a:r>
            <a:r>
              <a:rPr lang="pt-PT" dirty="0" smtClean="0">
                <a:latin typeface="Arabic Typesetting" pitchFamily="66" charset="-78"/>
                <a:cs typeface="Arabic Typesetting" pitchFamily="66" charset="-78"/>
              </a:rPr>
              <a:t>s </a:t>
            </a:r>
            <a:r>
              <a:rPr lang="pt-PT" dirty="0">
                <a:latin typeface="Arabic Typesetting" pitchFamily="66" charset="-78"/>
                <a:cs typeface="Arabic Typesetting" pitchFamily="66" charset="-78"/>
              </a:rPr>
              <a:t>Sete Componentes da Atitude Positiva</a:t>
            </a:r>
          </a:p>
        </p:txBody>
      </p:sp>
    </p:spTree>
    <p:extLst>
      <p:ext uri="{BB962C8B-B14F-4D97-AF65-F5344CB8AC3E}">
        <p14:creationId xmlns:p14="http://schemas.microsoft.com/office/powerpoint/2010/main" xmlns="" val="3148635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>
                <a:latin typeface="Arabic Typesetting" pitchFamily="66" charset="-78"/>
                <a:cs typeface="Arabic Typesetting" pitchFamily="66" charset="-78"/>
              </a:rPr>
              <a:t>Benefícios e Desvantagens da Atitude Positiva</a:t>
            </a:r>
            <a:endParaRPr lang="pt-PT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67544" y="2348880"/>
            <a:ext cx="4040188" cy="546075"/>
          </a:xfrm>
        </p:spPr>
        <p:txBody>
          <a:bodyPr>
            <a:noAutofit/>
          </a:bodyPr>
          <a:lstStyle/>
          <a:p>
            <a:r>
              <a:rPr lang="pt-PT" sz="32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Benefícios</a:t>
            </a:r>
            <a:endParaRPr lang="pt-PT" sz="3200" b="1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7544" y="2996952"/>
            <a:ext cx="4040188" cy="3198341"/>
          </a:xfr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pt-PT" sz="2800" dirty="0" smtClean="0">
                <a:latin typeface="Arabic Typesetting" pitchFamily="66" charset="-78"/>
                <a:cs typeface="Arabic Typesetting" pitchFamily="66" charset="-78"/>
              </a:rPr>
              <a:t>Desenvolvimento dos pontos fortes da Equipa;</a:t>
            </a:r>
          </a:p>
          <a:p>
            <a:r>
              <a:rPr lang="pt-PT" sz="2800" dirty="0" smtClean="0">
                <a:latin typeface="Arabic Typesetting" pitchFamily="66" charset="-78"/>
                <a:cs typeface="Arabic Typesetting" pitchFamily="66" charset="-78"/>
              </a:rPr>
              <a:t>Inteligência Social;</a:t>
            </a:r>
          </a:p>
          <a:p>
            <a:r>
              <a:rPr lang="pt-PT" sz="2800" dirty="0" smtClean="0">
                <a:latin typeface="Arabic Typesetting" pitchFamily="66" charset="-78"/>
                <a:cs typeface="Arabic Typesetting" pitchFamily="66" charset="-78"/>
              </a:rPr>
              <a:t>Fácil compreensão da estratégia da Equipa;</a:t>
            </a:r>
          </a:p>
          <a:p>
            <a:r>
              <a:rPr lang="pt-PT" sz="2800" dirty="0" smtClean="0">
                <a:latin typeface="Arabic Typesetting" pitchFamily="66" charset="-78"/>
                <a:cs typeface="Arabic Typesetting" pitchFamily="66" charset="-78"/>
              </a:rPr>
              <a:t>Trabalho em Equipa mais eficaz e motivante.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716016" y="2348880"/>
            <a:ext cx="4041775" cy="546075"/>
          </a:xfrm>
        </p:spPr>
        <p:txBody>
          <a:bodyPr>
            <a:noAutofit/>
          </a:bodyPr>
          <a:lstStyle/>
          <a:p>
            <a:r>
              <a:rPr lang="pt-PT" sz="32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Desvantagens</a:t>
            </a:r>
            <a:endParaRPr lang="pt-PT" sz="3200" b="1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716016" y="2996952"/>
            <a:ext cx="4041775" cy="3198341"/>
          </a:xfr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PT" sz="2800" dirty="0" smtClean="0">
                <a:latin typeface="Arabic Typesetting" pitchFamily="66" charset="-78"/>
                <a:cs typeface="Arabic Typesetting" pitchFamily="66" charset="-78"/>
              </a:rPr>
              <a:t>Possibilidade de trabalhar em excesso;</a:t>
            </a:r>
          </a:p>
          <a:p>
            <a:r>
              <a:rPr lang="pt-PT" sz="2800" dirty="0" smtClean="0">
                <a:latin typeface="Arabic Typesetting" pitchFamily="66" charset="-78"/>
                <a:cs typeface="Arabic Typesetting" pitchFamily="66" charset="-78"/>
              </a:rPr>
              <a:t>Sobrecarga de trabalho;</a:t>
            </a:r>
          </a:p>
          <a:p>
            <a:r>
              <a:rPr lang="pt-PT" sz="2800" dirty="0" smtClean="0">
                <a:latin typeface="Arabic Typesetting" pitchFamily="66" charset="-78"/>
                <a:cs typeface="Arabic Typesetting" pitchFamily="66" charset="-78"/>
              </a:rPr>
              <a:t>Conflito entre trabalho e família.</a:t>
            </a:r>
            <a:endParaRPr lang="pt-PT" sz="28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217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852936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pt-PT" b="1" dirty="0" smtClean="0">
                <a:solidFill>
                  <a:schemeClr val="tx1"/>
                </a:solidFill>
              </a:rPr>
              <a:t>A aplicação das 7 Capacidades de IES na turma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79512" y="1700808"/>
            <a:ext cx="8712968" cy="503001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PT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 capacidades de IES:  </a:t>
            </a:r>
          </a:p>
          <a:p>
            <a:pPr marL="0" indent="0" algn="just">
              <a:buNone/>
            </a:pPr>
            <a:endParaRPr lang="pt-PT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PT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Capacidade de Reacção;</a:t>
            </a:r>
          </a:p>
          <a:p>
            <a:pPr algn="just"/>
            <a:r>
              <a:rPr lang="pt-PT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Maior Produtividade;</a:t>
            </a:r>
          </a:p>
          <a:p>
            <a:pPr algn="just"/>
            <a:r>
              <a:rPr lang="pt-PT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Comunicação Mais Eficaz.</a:t>
            </a:r>
          </a:p>
          <a:p>
            <a:pPr algn="just"/>
            <a:endParaRPr lang="pt-PT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t-PT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 competências IES são as que o membro da Equipa beneficia por as desenvolver tanto ao nível pessoal como ao nível de Equipa. Eventos como </a:t>
            </a:r>
            <a:r>
              <a:rPr lang="pt-PT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Team-Building</a:t>
            </a:r>
            <a:r>
              <a:rPr lang="pt-PT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ou lazer podem desenvolver relacionamentos de Equipa mais saudáveis e sólidos. </a:t>
            </a:r>
          </a:p>
          <a:p>
            <a:pPr marL="0" indent="0" algn="just">
              <a:buNone/>
            </a:pPr>
            <a:endParaRPr lang="pt-PT" sz="20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t-PT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Testar a Realidade</a:t>
            </a:r>
            <a:r>
              <a:rPr lang="pt-PT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é uma forma de pesquisa que oferece maneiras poderosas para que um indivíduo se torne num jogador de equipa eficaz. Esta prática confirmará o nível de enquadramento entre o indivíduo e a realidade objectiva da Equipa.</a:t>
            </a:r>
          </a:p>
          <a:p>
            <a:pPr marL="0" indent="0" algn="just">
              <a:buNone/>
            </a:pPr>
            <a:r>
              <a:rPr lang="pt-PT" sz="2700" dirty="0">
                <a:solidFill>
                  <a:schemeClr val="accent6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pt-PT" sz="2700" dirty="0" smtClean="0">
                <a:solidFill>
                  <a:schemeClr val="accent6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                        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pt-PT" sz="2900" b="1" dirty="0" smtClean="0"/>
              <a:t> </a:t>
            </a:r>
            <a:br>
              <a:rPr lang="pt-PT" sz="2900" b="1" dirty="0" smtClean="0"/>
            </a:br>
            <a:r>
              <a:rPr lang="pt-PT" dirty="0" smtClean="0">
                <a:latin typeface="Arabic Typesetting" pitchFamily="66" charset="-78"/>
                <a:cs typeface="Arabic Typesetting" pitchFamily="66" charset="-78"/>
              </a:rPr>
              <a:t>Os Resultados Obtidos pelas Equipas com IES</a:t>
            </a:r>
            <a:br>
              <a:rPr lang="pt-PT" dirty="0" smtClean="0">
                <a:latin typeface="Arabic Typesetting" pitchFamily="66" charset="-78"/>
                <a:cs typeface="Arabic Typesetting" pitchFamily="66" charset="-78"/>
              </a:rPr>
            </a:br>
            <a:endParaRPr lang="pt-PT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5720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51520" y="2276872"/>
            <a:ext cx="8568952" cy="5285184"/>
          </a:xfrm>
        </p:spPr>
        <p:txBody>
          <a:bodyPr>
            <a:noAutofit/>
          </a:bodyPr>
          <a:lstStyle/>
          <a:p>
            <a:pPr marL="0" indent="0" algn="just"/>
            <a:r>
              <a:rPr lang="pt-PT" sz="27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Liderança </a:t>
            </a:r>
            <a:r>
              <a:rPr lang="pt-PT" sz="28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emocionalmente </a:t>
            </a: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inteligente permite a excelência organizacional </a:t>
            </a:r>
          </a:p>
          <a:p>
            <a:pPr marL="0" indent="0" algn="just"/>
            <a:endParaRPr lang="pt-PT" sz="28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 algn="just"/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Distinção </a:t>
            </a:r>
            <a:r>
              <a:rPr lang="pt-PT" sz="28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entre o bom e </a:t>
            </a: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o excelente: utilização de competências emocionais e sociais</a:t>
            </a:r>
          </a:p>
          <a:p>
            <a:pPr marL="0" indent="0" algn="just"/>
            <a:endParaRPr lang="pt-PT" sz="28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 algn="just"/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O líder </a:t>
            </a:r>
            <a:r>
              <a:rPr lang="pt-PT" sz="28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por posição ou por </a:t>
            </a: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influência  pode estabelecer </a:t>
            </a:r>
            <a:r>
              <a:rPr lang="pt-PT" sz="28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normas de comportamento positivas no que se refere à forma como a </a:t>
            </a: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Equipa </a:t>
            </a:r>
            <a:r>
              <a:rPr lang="pt-PT" sz="28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gere as emoções </a:t>
            </a: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e </a:t>
            </a:r>
            <a:r>
              <a:rPr lang="pt-PT" sz="28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os relacionamentos. 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3200" dirty="0" smtClean="0"/>
              <a:t/>
            </a:r>
            <a:br>
              <a:rPr lang="pt-PT" sz="3200" dirty="0" smtClean="0"/>
            </a:br>
            <a:r>
              <a:rPr lang="pt-PT" sz="3200" dirty="0" smtClean="0"/>
              <a:t/>
            </a:r>
            <a:br>
              <a:rPr lang="pt-PT" sz="3200" dirty="0" smtClean="0"/>
            </a:br>
            <a:r>
              <a:rPr lang="pt-PT" dirty="0">
                <a:latin typeface="Arabic Typesetting" pitchFamily="66" charset="-78"/>
                <a:cs typeface="Arabic Typesetting" pitchFamily="66" charset="-78"/>
              </a:rPr>
              <a:t>Liderando a Equipa Emocionalmente Inteligente</a:t>
            </a:r>
            <a:br>
              <a:rPr lang="pt-PT" dirty="0">
                <a:latin typeface="Arabic Typesetting" pitchFamily="66" charset="-78"/>
                <a:cs typeface="Arabic Typesetting" pitchFamily="66" charset="-78"/>
              </a:rPr>
            </a:br>
            <a:endParaRPr lang="pt-PT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2006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51521" y="1268760"/>
            <a:ext cx="8640960" cy="547260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PT" sz="2700" dirty="0">
                <a:solidFill>
                  <a:schemeClr val="accent6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O líder revela-se uma factor determinante, devendo ser: </a:t>
            </a:r>
          </a:p>
          <a:p>
            <a:pPr algn="just"/>
            <a:r>
              <a:rPr lang="pt-PT" sz="2700" b="1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autêntico</a:t>
            </a:r>
            <a:r>
              <a:rPr lang="pt-PT" sz="27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;</a:t>
            </a:r>
          </a:p>
          <a:p>
            <a:pPr algn="just"/>
            <a:r>
              <a:rPr lang="pt-PT" sz="2700" b="1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colaborativo</a:t>
            </a:r>
            <a:r>
              <a:rPr lang="pt-PT" sz="27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– capacidade de gestão das suas emoções e as dos outros, gestão de conflitos eficazmente; </a:t>
            </a:r>
          </a:p>
          <a:p>
            <a:pPr algn="just"/>
            <a:r>
              <a:rPr lang="pt-PT" sz="2700" b="1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com elevado nível de Inteligência Emocional e Social</a:t>
            </a:r>
            <a:r>
              <a:rPr lang="pt-PT" sz="27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;</a:t>
            </a:r>
          </a:p>
          <a:p>
            <a:pPr algn="just"/>
            <a:r>
              <a:rPr lang="pt-PT" sz="2700" b="1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corajoso</a:t>
            </a:r>
            <a:r>
              <a:rPr lang="pt-PT" sz="27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– gestão com integridade de conversas e assuntos mais delicados, efectuar correcções, permanecer na estratégia;</a:t>
            </a:r>
          </a:p>
          <a:p>
            <a:pPr algn="just"/>
            <a:r>
              <a:rPr lang="pt-PT" sz="2700" b="1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transparente</a:t>
            </a:r>
            <a:r>
              <a:rPr lang="pt-PT" sz="27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- intelectualmente honesto e receptivo, para que a sua Equipa o possa perceber,  emocionalmente consciente e partilhar a informação. </a:t>
            </a:r>
            <a:endParaRPr lang="pt-PT" sz="27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endParaRPr lang="pt-PT" sz="27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0" indent="0" algn="just">
              <a:buNone/>
            </a:pPr>
            <a:r>
              <a:rPr lang="pt-PT" sz="27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As </a:t>
            </a:r>
            <a:r>
              <a:rPr lang="pt-PT" sz="27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equipas com inteligência emocional têm padrões ainda mais elevados de autenticidade e são mais assertivas ao comunicarem com os seus líderes.</a:t>
            </a:r>
          </a:p>
          <a:p>
            <a:endParaRPr lang="pt-PT" sz="27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>
                <a:latin typeface="Arabic Typesetting" pitchFamily="66" charset="-78"/>
                <a:cs typeface="Arabic Typesetting" pitchFamily="66" charset="-78"/>
              </a:rPr>
              <a:t>Características do Líder</a:t>
            </a:r>
            <a:endParaRPr lang="pt-PT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5749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r>
              <a:rPr lang="pt-PT" dirty="0" smtClean="0"/>
              <a:t>                                        </a:t>
            </a:r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z="3600" dirty="0" smtClean="0"/>
              <a:t/>
            </a:r>
            <a:br>
              <a:rPr lang="pt-PT" sz="3600" dirty="0" smtClean="0"/>
            </a:br>
            <a:r>
              <a:rPr lang="pt-PT" sz="4900" dirty="0">
                <a:latin typeface="Arabic Typesetting" pitchFamily="66" charset="-78"/>
                <a:cs typeface="Arabic Typesetting" pitchFamily="66" charset="-78"/>
              </a:rPr>
              <a:t>Valores e Ética</a:t>
            </a:r>
            <a:br>
              <a:rPr lang="pt-PT" sz="4900" dirty="0">
                <a:latin typeface="Arabic Typesetting" pitchFamily="66" charset="-78"/>
                <a:cs typeface="Arabic Typesetting" pitchFamily="66" charset="-78"/>
              </a:rPr>
            </a:br>
            <a:endParaRPr lang="pt-PT" sz="49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5" name="Seta para a direita 4"/>
          <p:cNvSpPr/>
          <p:nvPr/>
        </p:nvSpPr>
        <p:spPr>
          <a:xfrm>
            <a:off x="229130" y="1808820"/>
            <a:ext cx="1772972" cy="864096"/>
          </a:xfrm>
          <a:prstGeom prst="rightArrow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200" b="1" dirty="0" smtClean="0">
                <a:latin typeface="Arabic Typesetting" pitchFamily="66" charset="-78"/>
                <a:cs typeface="Arabic Typesetting" pitchFamily="66" charset="-78"/>
              </a:rPr>
              <a:t>Honestidade</a:t>
            </a:r>
            <a:endParaRPr lang="pt-PT" sz="22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Seta para a direita 5"/>
          <p:cNvSpPr/>
          <p:nvPr/>
        </p:nvSpPr>
        <p:spPr>
          <a:xfrm>
            <a:off x="222350" y="3674756"/>
            <a:ext cx="1772972" cy="828002"/>
          </a:xfrm>
          <a:prstGeom prst="rightArrow">
            <a:avLst/>
          </a:prstGeom>
          <a:ln>
            <a:solidFill>
              <a:schemeClr val="bg1">
                <a:lumMod val="2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200" b="1" dirty="0" smtClean="0">
                <a:latin typeface="Arabic Typesetting" pitchFamily="66" charset="-78"/>
                <a:cs typeface="Arabic Typesetting" pitchFamily="66" charset="-78"/>
              </a:rPr>
              <a:t>Respeito</a:t>
            </a:r>
            <a:endParaRPr lang="pt-PT" sz="22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Seta para a direita 6"/>
          <p:cNvSpPr/>
          <p:nvPr/>
        </p:nvSpPr>
        <p:spPr>
          <a:xfrm>
            <a:off x="229130" y="5464177"/>
            <a:ext cx="1772972" cy="1008112"/>
          </a:xfrm>
          <a:prstGeom prst="rightArrow">
            <a:avLst/>
          </a:prstGeom>
          <a:ln>
            <a:solidFill>
              <a:schemeClr val="bg1">
                <a:lumMod val="2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200" b="1" dirty="0" smtClean="0">
                <a:latin typeface="Arabic Typesetting" pitchFamily="66" charset="-78"/>
                <a:cs typeface="Arabic Typesetting" pitchFamily="66" charset="-78"/>
              </a:rPr>
              <a:t>Compensação Justa</a:t>
            </a:r>
            <a:endParaRPr lang="pt-PT" sz="22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8" name="Rectângulo arredondado 7"/>
          <p:cNvSpPr/>
          <p:nvPr/>
        </p:nvSpPr>
        <p:spPr>
          <a:xfrm>
            <a:off x="2234449" y="1412776"/>
            <a:ext cx="6775354" cy="1656184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PT" sz="2200" dirty="0">
                <a:solidFill>
                  <a:schemeClr val="accent6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A honestidade está no centro de toda a equipa de trabalho eficaz e da produtividade sustentável. A equipa trabalhará em elevada produtividade se trabalhar em conjunto, a experiência do desempenho eficaz é altamente motivadora, o que só é possível se os elementos da equipa confiarem uns nos outros.</a:t>
            </a:r>
          </a:p>
        </p:txBody>
      </p:sp>
      <p:sp>
        <p:nvSpPr>
          <p:cNvPr id="9" name="Rectângulo arredondado 8"/>
          <p:cNvSpPr/>
          <p:nvPr/>
        </p:nvSpPr>
        <p:spPr>
          <a:xfrm>
            <a:off x="2234450" y="3305766"/>
            <a:ext cx="6775354" cy="1800200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PT" sz="2200" dirty="0" smtClean="0">
                <a:solidFill>
                  <a:schemeClr val="accent6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Muitas </a:t>
            </a:r>
            <a:r>
              <a:rPr lang="pt-PT" sz="2200" dirty="0">
                <a:solidFill>
                  <a:schemeClr val="accent6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vezes, é o respeito pelos colegas que assegura a honestidade. O respeito é o cuidado que temos uns para com os outros, a coragem para sermos receptivos e sensíveis em relação às necessidades dos outros, a honestidade para </a:t>
            </a:r>
            <a:r>
              <a:rPr lang="pt-PT" sz="2200" dirty="0" smtClean="0">
                <a:solidFill>
                  <a:schemeClr val="accent6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dizer </a:t>
            </a:r>
            <a:r>
              <a:rPr lang="pt-PT" sz="2200" dirty="0">
                <a:solidFill>
                  <a:schemeClr val="accent6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a verdade acerca do que </a:t>
            </a:r>
            <a:r>
              <a:rPr lang="pt-PT" sz="2200" dirty="0" smtClean="0">
                <a:solidFill>
                  <a:schemeClr val="accent6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se pensa ou sente </a:t>
            </a:r>
            <a:r>
              <a:rPr lang="pt-PT" sz="2200" dirty="0">
                <a:solidFill>
                  <a:schemeClr val="accent6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e a paciência para, quando alguém não aguenta ou erra, </a:t>
            </a:r>
            <a:r>
              <a:rPr lang="pt-PT" sz="2200" dirty="0" smtClean="0">
                <a:solidFill>
                  <a:schemeClr val="accent6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a Equipa manter </a:t>
            </a:r>
            <a:r>
              <a:rPr lang="pt-PT" sz="2200" dirty="0">
                <a:solidFill>
                  <a:schemeClr val="accent6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a </a:t>
            </a:r>
            <a:r>
              <a:rPr lang="pt-PT" sz="2200" dirty="0" smtClean="0">
                <a:solidFill>
                  <a:schemeClr val="accent6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sua </a:t>
            </a:r>
            <a:r>
              <a:rPr lang="pt-PT" sz="2200" dirty="0">
                <a:solidFill>
                  <a:schemeClr val="accent6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sabedoria.</a:t>
            </a:r>
          </a:p>
        </p:txBody>
      </p:sp>
      <p:sp>
        <p:nvSpPr>
          <p:cNvPr id="10" name="Rectângulo arredondado 9"/>
          <p:cNvSpPr/>
          <p:nvPr/>
        </p:nvSpPr>
        <p:spPr>
          <a:xfrm>
            <a:off x="2234450" y="5339114"/>
            <a:ext cx="6775354" cy="1258238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PT" sz="2200" dirty="0">
                <a:solidFill>
                  <a:schemeClr val="accent6">
                    <a:lumMod val="5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A compensação justa é no fundo uma extensão do respeito e da honestidade, sendo muitas vezes o valor que mais relevância tem. Os membros eficazes de uma equipa estão orientados para alcançarem os seus objectivos pessoais e organizacionais. </a:t>
            </a:r>
          </a:p>
        </p:txBody>
      </p:sp>
    </p:spTree>
    <p:extLst>
      <p:ext uri="{BB962C8B-B14F-4D97-AF65-F5344CB8AC3E}">
        <p14:creationId xmlns:p14="http://schemas.microsoft.com/office/powerpoint/2010/main" xmlns="" val="3995439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>
                <a:latin typeface="Arabic Typesetting" pitchFamily="66" charset="-78"/>
                <a:cs typeface="Arabic Typesetting" pitchFamily="66" charset="-78"/>
              </a:rPr>
              <a:t>Resultados</a:t>
            </a:r>
            <a:endParaRPr lang="pt-PT" dirty="0">
              <a:latin typeface="Arabic Typesetting" pitchFamily="66" charset="-78"/>
              <a:cs typeface="Arabic Typesetting" pitchFamily="66" charset="-78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28071654"/>
              </p:ext>
            </p:extLst>
          </p:nvPr>
        </p:nvGraphicFramePr>
        <p:xfrm>
          <a:off x="251520" y="1457400"/>
          <a:ext cx="8640960" cy="5283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3077834" y="2564904"/>
            <a:ext cx="1080120" cy="432048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900" dirty="0" smtClean="0">
                <a:latin typeface="Arabic Typesetting" pitchFamily="66" charset="-78"/>
                <a:cs typeface="Arabic Typesetting" pitchFamily="66" charset="-78"/>
              </a:rPr>
              <a:t>Confiança</a:t>
            </a:r>
            <a:endParaRPr lang="pt-PT" sz="19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065890" y="2566717"/>
            <a:ext cx="864096" cy="432048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latin typeface="Arabic Typesetting" pitchFamily="66" charset="-78"/>
                <a:cs typeface="Arabic Typesetting" pitchFamily="66" charset="-78"/>
              </a:rPr>
              <a:t>Empatia</a:t>
            </a:r>
            <a:endParaRPr lang="pt-PT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790337" y="4911557"/>
            <a:ext cx="828092" cy="36004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900" dirty="0" smtClean="0">
                <a:latin typeface="Arabic Typesetting" pitchFamily="66" charset="-78"/>
                <a:cs typeface="Arabic Typesetting" pitchFamily="66" charset="-78"/>
              </a:rPr>
              <a:t>Lealdade</a:t>
            </a:r>
            <a:endParaRPr lang="pt-PT" sz="19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580112" y="4911557"/>
            <a:ext cx="936104" cy="432048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900" dirty="0" smtClean="0">
                <a:latin typeface="Arabic Typesetting" pitchFamily="66" charset="-78"/>
                <a:cs typeface="Arabic Typesetting" pitchFamily="66" charset="-78"/>
              </a:rPr>
              <a:t>Melhores Decisões</a:t>
            </a:r>
            <a:endParaRPr lang="pt-PT" sz="19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703494" y="1956492"/>
            <a:ext cx="1220434" cy="392387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latin typeface="Arabic Typesetting" pitchFamily="66" charset="-78"/>
                <a:cs typeface="Arabic Typesetting" pitchFamily="66" charset="-78"/>
              </a:rPr>
              <a:t>Motivação</a:t>
            </a:r>
            <a:endParaRPr lang="pt-PT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157954" y="1578496"/>
            <a:ext cx="1105629" cy="576064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900" dirty="0" smtClean="0">
                <a:latin typeface="Arabic Typesetting" pitchFamily="66" charset="-78"/>
                <a:cs typeface="Arabic Typesetting" pitchFamily="66" charset="-78"/>
              </a:rPr>
              <a:t>Consciência Emocional</a:t>
            </a:r>
            <a:endParaRPr lang="pt-PT" sz="19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497938" y="1956493"/>
            <a:ext cx="1234302" cy="410344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900" dirty="0" smtClean="0">
                <a:latin typeface="Arabic Typesetting" pitchFamily="66" charset="-78"/>
                <a:cs typeface="Arabic Typesetting" pitchFamily="66" charset="-78"/>
              </a:rPr>
              <a:t>Comunicação</a:t>
            </a:r>
            <a:endParaRPr lang="pt-PT" sz="19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516216" y="3861048"/>
            <a:ext cx="1152128" cy="648072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900" dirty="0" smtClean="0">
                <a:latin typeface="Arabic Typesetting" pitchFamily="66" charset="-78"/>
                <a:cs typeface="Arabic Typesetting" pitchFamily="66" charset="-78"/>
              </a:rPr>
              <a:t>Resolução de Conflitos</a:t>
            </a:r>
            <a:endParaRPr lang="pt-PT" sz="19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263583" y="5916472"/>
            <a:ext cx="1676418" cy="4665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900" dirty="0" smtClean="0">
                <a:latin typeface="Arabic Typesetting" pitchFamily="66" charset="-78"/>
                <a:cs typeface="Arabic Typesetting" pitchFamily="66" charset="-78"/>
              </a:rPr>
              <a:t>Espírito Positivo</a:t>
            </a:r>
            <a:endParaRPr lang="pt-PT" sz="19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473688" y="3609020"/>
            <a:ext cx="1406007" cy="576064"/>
          </a:xfrm>
          <a:prstGeom prst="roundRect">
            <a:avLst>
              <a:gd name="adj" fmla="val 29494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900" dirty="0" smtClean="0">
                <a:latin typeface="Arabic Typesetting" pitchFamily="66" charset="-78"/>
                <a:cs typeface="Arabic Typesetting" pitchFamily="66" charset="-78"/>
              </a:rPr>
              <a:t>Identidade de Equipa</a:t>
            </a:r>
            <a:endParaRPr lang="pt-PT" sz="19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496471" y="5916472"/>
            <a:ext cx="1661483" cy="4665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900" dirty="0" smtClean="0">
                <a:latin typeface="Arabic Typesetting" pitchFamily="66" charset="-78"/>
                <a:cs typeface="Arabic Typesetting" pitchFamily="66" charset="-78"/>
              </a:rPr>
              <a:t>Tolerância ao Stress</a:t>
            </a:r>
            <a:endParaRPr lang="pt-PT" sz="19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0546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79512" y="908720"/>
            <a:ext cx="7876397" cy="4320479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pt-PT" sz="3200" b="1" dirty="0" smtClean="0">
              <a:solidFill>
                <a:schemeClr val="tx1"/>
              </a:solidFill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  <a:p>
            <a:pPr algn="just">
              <a:buNone/>
            </a:pPr>
            <a:r>
              <a:rPr lang="pt-PT" sz="3200" b="1" dirty="0" smtClean="0">
                <a:solidFill>
                  <a:schemeClr val="tx1"/>
                </a:solidFill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Inteligência emocional e Social</a:t>
            </a:r>
          </a:p>
          <a:p>
            <a:pPr lvl="1" algn="just">
              <a:buNone/>
            </a:pPr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Reconhecer e gerir as suas próprias emoções</a:t>
            </a:r>
          </a:p>
          <a:p>
            <a:pPr lvl="1" algn="just">
              <a:buNone/>
            </a:pPr>
            <a:endParaRPr lang="pt-PT" sz="3200" dirty="0" smtClean="0">
              <a:solidFill>
                <a:schemeClr val="tx1"/>
              </a:solidFill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  <a:p>
            <a:pPr lvl="1" algn="just">
              <a:buNone/>
            </a:pPr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Reconhecer e responder as emoções dos </a:t>
            </a:r>
          </a:p>
          <a:p>
            <a:pPr lvl="1" algn="just">
              <a:buNone/>
            </a:pPr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outros</a:t>
            </a:r>
          </a:p>
          <a:p>
            <a:pPr marL="301943" lvl="1" indent="0" algn="just">
              <a:buNone/>
            </a:pPr>
            <a:endParaRPr lang="pt-PT" sz="3200" dirty="0" smtClean="0">
              <a:solidFill>
                <a:schemeClr val="tx1"/>
              </a:solidFill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  <a:p>
            <a:pPr lvl="1" algn="just">
              <a:buNone/>
            </a:pPr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Liderar a mudança e adaptar-se</a:t>
            </a:r>
          </a:p>
          <a:p>
            <a:pPr lvl="1" algn="just">
              <a:buNone/>
            </a:pPr>
            <a:endParaRPr lang="pt-PT" sz="3200" dirty="0">
              <a:solidFill>
                <a:schemeClr val="tx1"/>
              </a:solidFill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  <a:p>
            <a:pPr lvl="1" algn="just">
              <a:buNone/>
            </a:pPr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Equipas inovadoras, lucrativas e sustentáveis</a:t>
            </a:r>
            <a:endParaRPr lang="en-US" sz="3200" dirty="0">
              <a:solidFill>
                <a:schemeClr val="tx1"/>
              </a:solidFill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latin typeface="Arabic Typesetting" pitchFamily="66" charset="-78"/>
                <a:cs typeface="Arabic Typesetting" pitchFamily="66" charset="-78"/>
              </a:rPr>
              <a:t>Conceitos-Chave</a:t>
            </a:r>
            <a:endParaRPr lang="en-US" b="1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4" name="Imagem 3" descr="teambuilding_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824447">
            <a:off x="4901175" y="3152421"/>
            <a:ext cx="4019351" cy="23659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489810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t-PT" sz="28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>
              <a:buBlip>
                <a:blip r:embed="rId2"/>
              </a:buBlip>
            </a:pP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É </a:t>
            </a:r>
            <a:r>
              <a:rPr lang="pt-PT" sz="28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reflectido na rede de fortes e confiáveis relacionamentos que suportam a vida pessoal e profissional do indivíduo</a:t>
            </a:r>
            <a:r>
              <a:rPr lang="pt-PT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algn="just"/>
            <a:endParaRPr lang="pt-PT" sz="28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>
              <a:buBlip>
                <a:blip r:embed="rId2"/>
              </a:buBlip>
            </a:pPr>
            <a:r>
              <a:rPr lang="pt-PT" sz="28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O bem estar emocional e social exige que a equipa tenha, estratégias para gestão de stress, resiliência comum. </a:t>
            </a:r>
          </a:p>
          <a:p>
            <a:pPr marL="0" indent="0" algn="just">
              <a:buNone/>
            </a:pPr>
            <a:endParaRPr lang="pt-PT" sz="2700" dirty="0">
              <a:solidFill>
                <a:schemeClr val="accent6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>
                <a:latin typeface="Arabic Typesetting" pitchFamily="66" charset="-78"/>
                <a:cs typeface="Arabic Typesetting" pitchFamily="66" charset="-78"/>
              </a:rPr>
              <a:t>Bem Estar Emocional e Social para a Equipa</a:t>
            </a:r>
            <a:endParaRPr lang="pt-PT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223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252728"/>
          </a:xfrm>
        </p:spPr>
        <p:txBody>
          <a:bodyPr>
            <a:noAutofit/>
          </a:bodyPr>
          <a:lstStyle/>
          <a:p>
            <a:r>
              <a:rPr lang="pt-PT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Aplicação de estudos de caso</a:t>
            </a:r>
            <a:br>
              <a:rPr lang="pt-PT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PT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PT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PT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Desafio </a:t>
            </a:r>
            <a:r>
              <a:rPr lang="pt-PT" sz="4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à turma!</a:t>
            </a:r>
            <a:endParaRPr lang="en-US" sz="4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733256"/>
          </a:xfrm>
        </p:spPr>
        <p:txBody>
          <a:bodyPr>
            <a:normAutofit fontScale="92500" lnSpcReduction="10000"/>
          </a:bodyPr>
          <a:lstStyle/>
          <a:p>
            <a:endParaRPr lang="pt-PT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pt-PT" sz="30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>
              <a:buNone/>
            </a:pPr>
            <a:r>
              <a:rPr lang="pt-PT" sz="3000" b="1" dirty="0" smtClean="0">
                <a:solidFill>
                  <a:schemeClr val="tx1"/>
                </a:solidFill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Inteligência colaborativa- </a:t>
            </a:r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capacidade de colaborar com a equipa</a:t>
            </a:r>
          </a:p>
          <a:p>
            <a:pPr lvl="1"/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Cada membro executa uma determinada tarefa</a:t>
            </a:r>
          </a:p>
          <a:p>
            <a:pPr lvl="1"/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Requer lealdade e confiança</a:t>
            </a:r>
          </a:p>
          <a:p>
            <a:pPr lvl="1"/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Maior compromisso e envolvimento</a:t>
            </a:r>
          </a:p>
          <a:p>
            <a:pPr lvl="1"/>
            <a:endParaRPr lang="pt-PT" sz="3000" dirty="0">
              <a:solidFill>
                <a:schemeClr val="tx1"/>
              </a:solidFill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  <a:p>
            <a:pPr>
              <a:buNone/>
            </a:pPr>
            <a:r>
              <a:rPr lang="pt-PT" sz="3000" b="1" dirty="0" smtClean="0">
                <a:solidFill>
                  <a:schemeClr val="tx1"/>
                </a:solidFill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Literacia emocional</a:t>
            </a:r>
          </a:p>
          <a:p>
            <a:pPr lvl="1"/>
            <a:r>
              <a:rPr lang="pt-PT" sz="3000" dirty="0">
                <a:solidFill>
                  <a:schemeClr val="tx1"/>
                </a:solidFill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L</a:t>
            </a:r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er uns aos outros, o grupo como um todo e o contexto</a:t>
            </a:r>
          </a:p>
          <a:p>
            <a:pPr lvl="1">
              <a:buNone/>
            </a:pPr>
            <a:endParaRPr lang="pt-PT" sz="3000" dirty="0" smtClean="0">
              <a:solidFill>
                <a:schemeClr val="tx1"/>
              </a:solidFill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  <a:p>
            <a:pPr>
              <a:buNone/>
            </a:pPr>
            <a:r>
              <a:rPr lang="pt-PT" sz="3000" b="1" dirty="0" smtClean="0">
                <a:solidFill>
                  <a:schemeClr val="tx1"/>
                </a:solidFill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Equipa</a:t>
            </a:r>
          </a:p>
          <a:p>
            <a:pPr lvl="1"/>
            <a:r>
              <a:rPr lang="pt-PT" sz="3000" dirty="0" err="1">
                <a:solidFill>
                  <a:schemeClr val="tx1"/>
                </a:solidFill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O</a:t>
            </a:r>
            <a:r>
              <a:rPr lang="pt-PT" sz="3000" dirty="0" err="1" smtClean="0">
                <a:solidFill>
                  <a:schemeClr val="tx1"/>
                </a:solidFill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bjectivo</a:t>
            </a:r>
            <a:r>
              <a:rPr lang="pt-PT" sz="3000" dirty="0" smtClean="0">
                <a:solidFill>
                  <a:schemeClr val="tx1"/>
                </a:solidFill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, produtividade, número e longevidade</a:t>
            </a:r>
          </a:p>
          <a:p>
            <a:pPr lvl="1"/>
            <a:endParaRPr lang="pt-PT" dirty="0">
              <a:solidFill>
                <a:schemeClr val="accent6">
                  <a:lumMod val="5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/>
            <a:endParaRPr lang="pt-PT" dirty="0" smtClean="0">
              <a:solidFill>
                <a:schemeClr val="accent6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1"/>
            <a:endParaRPr lang="pt-PT" dirty="0" smtClean="0">
              <a:solidFill>
                <a:schemeClr val="accent6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pt-PT" dirty="0">
              <a:solidFill>
                <a:schemeClr val="accent6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en-US" dirty="0">
              <a:solidFill>
                <a:schemeClr val="accent6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latin typeface="Arabic Typesetting" pitchFamily="66" charset="-78"/>
                <a:cs typeface="Arabic Typesetting" pitchFamily="66" charset="-78"/>
              </a:rPr>
              <a:t>Conceitos- Chave</a:t>
            </a:r>
            <a:endParaRPr lang="en-US" b="1" dirty="0"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2759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PT" sz="36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Vídeo Anatomia de </a:t>
            </a:r>
            <a:r>
              <a:rPr lang="pt-PT" sz="3600" b="1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Grey</a:t>
            </a:r>
            <a:endParaRPr lang="pt-PT" sz="3600" b="1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>
              <a:buNone/>
            </a:pPr>
            <a:r>
              <a:rPr lang="en-US" sz="3600" dirty="0" smtClean="0">
                <a:hlinkClick r:id="rId2"/>
              </a:rPr>
              <a:t>http://www.youtube.com/watch?v=OpntMGppfwg</a:t>
            </a:r>
            <a:endParaRPr lang="en-US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latin typeface="Arabic Typesetting" pitchFamily="66" charset="-78"/>
                <a:cs typeface="Arabic Typesetting" pitchFamily="66" charset="-78"/>
              </a:rPr>
              <a:t>Uma equipa com IES desenvolvida</a:t>
            </a:r>
            <a:endParaRPr lang="en-US" dirty="0"/>
          </a:p>
        </p:txBody>
      </p:sp>
      <p:pic>
        <p:nvPicPr>
          <p:cNvPr id="4" name="Imagem 3" descr="transferi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4149080"/>
            <a:ext cx="4064834" cy="20581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 que caracteriza uma equipa com IES? </a:t>
            </a:r>
          </a:p>
          <a:p>
            <a:pPr>
              <a:buNone/>
            </a:pPr>
            <a:endParaRPr lang="pt-PT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t-PT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Quais são os benefícios para a organização</a:t>
            </a:r>
            <a:r>
              <a:rPr lang="pt-PT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pt-PT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Questões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52578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PT" sz="32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O que se espera?</a:t>
            </a:r>
          </a:p>
          <a:p>
            <a:pPr lvl="1" algn="just"/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Preparação;</a:t>
            </a:r>
          </a:p>
          <a:p>
            <a:pPr lvl="1" algn="just"/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Coordenação harmoniosa;</a:t>
            </a:r>
          </a:p>
          <a:p>
            <a:pPr lvl="1" algn="just"/>
            <a:r>
              <a:rPr lang="pt-PT" sz="32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Resposta à mudança.</a:t>
            </a:r>
          </a:p>
          <a:p>
            <a:pPr lvl="1" algn="just">
              <a:buNone/>
            </a:pPr>
            <a:endParaRPr lang="pt-PT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endParaRPr lang="pt-PT" dirty="0" smtClean="0">
              <a:latin typeface="Arabic Typesetting" pitchFamily="66" charset="-78"/>
              <a:cs typeface="Arabic Typesetting" pitchFamily="66" charset="-78"/>
            </a:endParaRPr>
          </a:p>
          <a:p>
            <a:pPr lvl="1" algn="just"/>
            <a:endParaRPr lang="pt-PT" dirty="0" smtClean="0">
              <a:latin typeface="Arabic Typesetting" pitchFamily="66" charset="-78"/>
              <a:cs typeface="Arabic Typesetting" pitchFamily="66" charset="-78"/>
            </a:endParaRPr>
          </a:p>
          <a:p>
            <a:pPr lvl="1" algn="just"/>
            <a:endParaRPr lang="pt-PT" dirty="0">
              <a:latin typeface="Arabic Typesetting" pitchFamily="66" charset="-78"/>
              <a:cs typeface="Arabic Typesetting" pitchFamily="66" charset="-78"/>
            </a:endParaRPr>
          </a:p>
          <a:p>
            <a:pPr lvl="1" algn="just"/>
            <a:endParaRPr lang="en-US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b="1" dirty="0" smtClean="0">
                <a:latin typeface="Arabic Typesetting" pitchFamily="66" charset="-78"/>
                <a:cs typeface="Arabic Typesetting" pitchFamily="66" charset="-78"/>
              </a:rPr>
              <a:t>Uma equipa com IES desenvolvida</a:t>
            </a:r>
            <a:endParaRPr lang="en-US" b="1" dirty="0">
              <a:latin typeface="Arabic Typesetting" pitchFamily="66" charset="-78"/>
              <a:cs typeface="Arabic Typesetting" pitchFamily="66" charset="-78"/>
            </a:endParaRPr>
          </a:p>
        </p:txBody>
      </p:sp>
      <p:graphicFrame>
        <p:nvGraphicFramePr>
          <p:cNvPr id="4" name="Diagrama 3"/>
          <p:cNvGraphicFramePr/>
          <p:nvPr/>
        </p:nvGraphicFramePr>
        <p:xfrm>
          <a:off x="2843808" y="1988840"/>
          <a:ext cx="681608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m 4" descr="images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27584" y="414908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37365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>
                <a:latin typeface="Arabic Typesetting" pitchFamily="66" charset="-78"/>
                <a:cs typeface="Arabic Typesetting" pitchFamily="66" charset="-78"/>
              </a:rPr>
              <a:t>Emoções</a:t>
            </a:r>
            <a:endParaRPr lang="en-US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3"/>
          </p:nvPr>
        </p:nvSpPr>
        <p:spPr>
          <a:xfrm>
            <a:off x="467544" y="1340768"/>
            <a:ext cx="4320480" cy="5517232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pt-PT" sz="31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Conduzem as escolhas humanas e inspiram o comportamento</a:t>
            </a:r>
          </a:p>
          <a:p>
            <a:pPr algn="just">
              <a:buNone/>
            </a:pPr>
            <a:r>
              <a:rPr lang="pt-PT" sz="31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Indicam como nos sentimos em relação a algo e orientam a </a:t>
            </a:r>
            <a:r>
              <a:rPr lang="pt-PT" sz="3100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acção</a:t>
            </a:r>
            <a:r>
              <a:rPr lang="pt-PT" sz="31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pPr algn="just">
              <a:buNone/>
            </a:pPr>
            <a:endParaRPr lang="pt-PT" sz="31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1" algn="just">
              <a:buBlip>
                <a:blip r:embed="rId2"/>
              </a:buBlip>
            </a:pPr>
            <a:r>
              <a:rPr lang="pt-PT" sz="31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Ir ao encontro de: associado ao prazer</a:t>
            </a:r>
          </a:p>
          <a:p>
            <a:pPr lvl="1" algn="just">
              <a:buNone/>
            </a:pPr>
            <a:endParaRPr lang="pt-PT" sz="31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1" algn="just">
              <a:buBlip>
                <a:blip r:embed="rId2"/>
              </a:buBlip>
            </a:pPr>
            <a:r>
              <a:rPr lang="pt-PT" sz="31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Afastarmo-nos de: associado a dor</a:t>
            </a:r>
          </a:p>
          <a:p>
            <a:pPr lvl="1" algn="just">
              <a:buNone/>
            </a:pPr>
            <a:endParaRPr lang="pt-PT" sz="31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1" algn="just">
              <a:buBlip>
                <a:blip r:embed="rId2"/>
              </a:buBlip>
            </a:pPr>
            <a:r>
              <a:rPr lang="pt-PT" sz="31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Ir contra: associado a uma ameaça ou obstáculo</a:t>
            </a:r>
          </a:p>
          <a:p>
            <a:pPr lvl="1" algn="just">
              <a:buNone/>
            </a:pPr>
            <a:endParaRPr lang="pt-PT" sz="31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lvl="1" algn="just">
              <a:buBlip>
                <a:blip r:embed="rId2"/>
              </a:buBlip>
            </a:pPr>
            <a:r>
              <a:rPr lang="pt-PT" sz="31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Parar: não adoptar nenhuma </a:t>
            </a:r>
            <a:r>
              <a:rPr lang="pt-PT" sz="3100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direcção</a:t>
            </a:r>
            <a:endParaRPr lang="pt-PT" sz="3100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>
              <a:buNone/>
            </a:pPr>
            <a:endParaRPr lang="pt-PT" sz="3100" dirty="0" smtClean="0">
              <a:solidFill>
                <a:schemeClr val="accent6">
                  <a:lumMod val="50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pt-PT" dirty="0" smtClean="0"/>
          </a:p>
          <a:p>
            <a:endParaRPr lang="pt-PT" dirty="0" smtClean="0"/>
          </a:p>
          <a:p>
            <a:endParaRPr lang="en-US" dirty="0"/>
          </a:p>
        </p:txBody>
      </p:sp>
      <p:pic>
        <p:nvPicPr>
          <p:cNvPr id="6" name="Marcador de Posição de Conteúdo 5" descr="Emoticons.jpg"/>
          <p:cNvPicPr>
            <a:picLocks noGrp="1" noChangeAspect="1"/>
          </p:cNvPicPr>
          <p:nvPr>
            <p:ph sz="quarter" idx="14"/>
          </p:nvPr>
        </p:nvPicPr>
        <p:blipFill>
          <a:blip r:embed="rId3" cstate="print"/>
          <a:stretch>
            <a:fillRect/>
          </a:stretch>
        </p:blipFill>
        <p:spPr>
          <a:xfrm>
            <a:off x="5004048" y="2852936"/>
            <a:ext cx="3822700" cy="28670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983447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Personalizado 9">
      <a:dk1>
        <a:sysClr val="windowText" lastClr="000000"/>
      </a:dk1>
      <a:lt1>
        <a:srgbClr val="F1F8DE"/>
      </a:lt1>
      <a:dk2>
        <a:srgbClr val="73ACF7"/>
      </a:dk2>
      <a:lt2>
        <a:srgbClr val="073E87"/>
      </a:lt2>
      <a:accent1>
        <a:srgbClr val="7B9C1D"/>
      </a:accent1>
      <a:accent2>
        <a:srgbClr val="4584D3"/>
      </a:accent2>
      <a:accent3>
        <a:srgbClr val="0B87D5"/>
      </a:accent3>
      <a:accent4>
        <a:srgbClr val="7B9C1D"/>
      </a:accent4>
      <a:accent5>
        <a:srgbClr val="F5C040"/>
      </a:accent5>
      <a:accent6>
        <a:srgbClr val="073E87"/>
      </a:accent6>
      <a:hlink>
        <a:srgbClr val="7B9C1D"/>
      </a:hlink>
      <a:folHlink>
        <a:srgbClr val="0B87D5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1117</TotalTime>
  <Words>2269</Words>
  <Application>Microsoft Office PowerPoint</Application>
  <PresentationFormat>On-screen Show (4:3)</PresentationFormat>
  <Paragraphs>411</Paragraphs>
  <Slides>41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Forma de Onda</vt:lpstr>
      <vt:lpstr>A Inteligência Emocional de uma Equipa: Compreendendo e desenvolvendo os comportamentos de sucesso Marcia Hughes e James B. Terrel, 2009 </vt:lpstr>
      <vt:lpstr>Índice</vt:lpstr>
      <vt:lpstr>Por que é importante falar em IES?</vt:lpstr>
      <vt:lpstr>Conceitos-Chave</vt:lpstr>
      <vt:lpstr>Conceitos- Chave</vt:lpstr>
      <vt:lpstr>Uma equipa com IES desenvolvida</vt:lpstr>
      <vt:lpstr>Questões</vt:lpstr>
      <vt:lpstr>Uma equipa com IES desenvolvida</vt:lpstr>
      <vt:lpstr>Emoções</vt:lpstr>
      <vt:lpstr>As Sete Capacidades da IES de uma Equipa</vt:lpstr>
      <vt:lpstr>1. Identidade da Equipa</vt:lpstr>
      <vt:lpstr>Identidade da Equipa</vt:lpstr>
      <vt:lpstr>Identidade da Equipa</vt:lpstr>
      <vt:lpstr>2. Motivação</vt:lpstr>
      <vt:lpstr>Motivação</vt:lpstr>
      <vt:lpstr>Motivação</vt:lpstr>
      <vt:lpstr>Slide 17</vt:lpstr>
      <vt:lpstr>Slide 18</vt:lpstr>
      <vt:lpstr>Slide 19</vt:lpstr>
      <vt:lpstr>Slide 20</vt:lpstr>
      <vt:lpstr>Slide 21</vt:lpstr>
      <vt:lpstr>Slide 22</vt:lpstr>
      <vt:lpstr> Quatro condições para uma comunicação eficaz  </vt:lpstr>
      <vt:lpstr>5. Tolerância ao Stress </vt:lpstr>
      <vt:lpstr>Slide 25</vt:lpstr>
      <vt:lpstr>Tolerância ao Stress</vt:lpstr>
      <vt:lpstr>Slide 27</vt:lpstr>
      <vt:lpstr>Slide 28</vt:lpstr>
      <vt:lpstr>7. Atitude Positiva</vt:lpstr>
      <vt:lpstr>Os Sete Componentes da Atitude Positiva</vt:lpstr>
      <vt:lpstr>Os Sete Componentes da Atitude Positiva</vt:lpstr>
      <vt:lpstr>Os Sete Componentes da Atitude Positiva</vt:lpstr>
      <vt:lpstr>Benefícios e Desvantagens da Atitude Positiva</vt:lpstr>
      <vt:lpstr>A aplicação das 7 Capacidades de IES na turma</vt:lpstr>
      <vt:lpstr>  Os Resultados Obtidos pelas Equipas com IES </vt:lpstr>
      <vt:lpstr>  Liderando a Equipa Emocionalmente Inteligente </vt:lpstr>
      <vt:lpstr>Características do Líder</vt:lpstr>
      <vt:lpstr> Valores e Ética </vt:lpstr>
      <vt:lpstr>Resultados</vt:lpstr>
      <vt:lpstr>Bem Estar Emocional e Social para a Equipa</vt:lpstr>
      <vt:lpstr>Aplicação de estudos de caso  Desafio à turma!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Capítulo IX A Sétima Capacidade – Atitude Positiva</dc:title>
  <dc:creator>lord</dc:creator>
  <cp:lastModifiedBy>sbento</cp:lastModifiedBy>
  <cp:revision>108</cp:revision>
  <dcterms:created xsi:type="dcterms:W3CDTF">2013-03-29T01:33:09Z</dcterms:created>
  <dcterms:modified xsi:type="dcterms:W3CDTF">2013-04-15T16:33:16Z</dcterms:modified>
</cp:coreProperties>
</file>